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01" r:id="rId2"/>
    <p:sldId id="591" r:id="rId3"/>
    <p:sldId id="521" r:id="rId4"/>
    <p:sldId id="570" r:id="rId5"/>
    <p:sldId id="571" r:id="rId6"/>
    <p:sldId id="634" r:id="rId7"/>
    <p:sldId id="635" r:id="rId8"/>
    <p:sldId id="636" r:id="rId9"/>
    <p:sldId id="637" r:id="rId10"/>
    <p:sldId id="638" r:id="rId11"/>
    <p:sldId id="641" r:id="rId12"/>
    <p:sldId id="572" r:id="rId13"/>
    <p:sldId id="574" r:id="rId14"/>
    <p:sldId id="621" r:id="rId15"/>
    <p:sldId id="575" r:id="rId16"/>
    <p:sldId id="576" r:id="rId17"/>
    <p:sldId id="577" r:id="rId18"/>
    <p:sldId id="578" r:id="rId19"/>
    <p:sldId id="622" r:id="rId20"/>
    <p:sldId id="579" r:id="rId21"/>
    <p:sldId id="581" r:id="rId22"/>
    <p:sldId id="582" r:id="rId23"/>
    <p:sldId id="580" r:id="rId24"/>
    <p:sldId id="583" r:id="rId25"/>
    <p:sldId id="594" r:id="rId26"/>
    <p:sldId id="595" r:id="rId27"/>
    <p:sldId id="596" r:id="rId28"/>
    <p:sldId id="597" r:id="rId29"/>
    <p:sldId id="598" r:id="rId30"/>
    <p:sldId id="599" r:id="rId31"/>
    <p:sldId id="600" r:id="rId32"/>
    <p:sldId id="601" r:id="rId33"/>
    <p:sldId id="602" r:id="rId34"/>
    <p:sldId id="623" r:id="rId35"/>
    <p:sldId id="612" r:id="rId36"/>
    <p:sldId id="613" r:id="rId37"/>
    <p:sldId id="614" r:id="rId38"/>
    <p:sldId id="615" r:id="rId39"/>
    <p:sldId id="616" r:id="rId40"/>
    <p:sldId id="624" r:id="rId41"/>
    <p:sldId id="603" r:id="rId42"/>
    <p:sldId id="604" r:id="rId43"/>
    <p:sldId id="611" r:id="rId44"/>
    <p:sldId id="607" r:id="rId45"/>
    <p:sldId id="625" r:id="rId46"/>
    <p:sldId id="584" r:id="rId47"/>
    <p:sldId id="585" r:id="rId48"/>
    <p:sldId id="586" r:id="rId49"/>
    <p:sldId id="587" r:id="rId50"/>
    <p:sldId id="626" r:id="rId51"/>
    <p:sldId id="588" r:id="rId52"/>
    <p:sldId id="589" r:id="rId53"/>
    <p:sldId id="590" r:id="rId54"/>
    <p:sldId id="606" r:id="rId55"/>
    <p:sldId id="593" r:id="rId56"/>
    <p:sldId id="592" r:id="rId57"/>
    <p:sldId id="627" r:id="rId58"/>
    <p:sldId id="617" r:id="rId59"/>
    <p:sldId id="618" r:id="rId60"/>
    <p:sldId id="619" r:id="rId61"/>
    <p:sldId id="620" r:id="rId62"/>
    <p:sldId id="628" r:id="rId63"/>
    <p:sldId id="642" r:id="rId64"/>
    <p:sldId id="644" r:id="rId65"/>
    <p:sldId id="654" r:id="rId66"/>
    <p:sldId id="645" r:id="rId67"/>
    <p:sldId id="656" r:id="rId68"/>
    <p:sldId id="646" r:id="rId69"/>
    <p:sldId id="647" r:id="rId70"/>
    <p:sldId id="651" r:id="rId71"/>
    <p:sldId id="652" r:id="rId72"/>
    <p:sldId id="648" r:id="rId73"/>
    <p:sldId id="649" r:id="rId74"/>
    <p:sldId id="650" r:id="rId75"/>
    <p:sldId id="643" r:id="rId76"/>
    <p:sldId id="610" r:id="rId77"/>
    <p:sldId id="609" r:id="rId78"/>
    <p:sldId id="657" r:id="rId79"/>
    <p:sldId id="658" r:id="rId80"/>
  </p:sldIdLst>
  <p:sldSz cx="9144000" cy="5143500" type="screen16x9"/>
  <p:notesSz cx="6858000" cy="9144000"/>
  <p:custDataLst>
    <p:tags r:id="rId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CDE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6" autoAdjust="0"/>
    <p:restoredTop sz="95160" autoAdjust="0"/>
  </p:normalViewPr>
  <p:slideViewPr>
    <p:cSldViewPr snapToGrid="0">
      <p:cViewPr>
        <p:scale>
          <a:sx n="90" d="100"/>
          <a:sy n="90" d="100"/>
        </p:scale>
        <p:origin x="1255" y="2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659926-7688-1849-AE9C-599A9672BCBA}" type="doc">
      <dgm:prSet loTypeId="urn:microsoft.com/office/officeart/2005/8/layout/hProcess4" loCatId="" qsTypeId="urn:microsoft.com/office/officeart/2005/8/quickstyle/simple1" qsCatId="simple" csTypeId="urn:microsoft.com/office/officeart/2005/8/colors/colorful1" csCatId="colorful" phldr="1"/>
      <dgm:spPr/>
    </dgm:pt>
    <dgm:pt modelId="{833B1DEE-7F72-9246-8FD8-BC852CE35CC9}">
      <dgm:prSet phldrT="[文本]"/>
      <dgm:spPr/>
      <dgm:t>
        <a:bodyPr/>
        <a:lstStyle/>
        <a:p>
          <a:r>
            <a:rPr lang="zh-CN" altLang="en-US" dirty="0"/>
            <a:t>数据获取</a:t>
          </a:r>
        </a:p>
      </dgm:t>
    </dgm:pt>
    <dgm:pt modelId="{B978D1CD-A1DA-CF46-8621-67B8D60750F1}" type="parTrans" cxnId="{7E59E897-608F-3A47-9B7A-4205BE11696A}">
      <dgm:prSet/>
      <dgm:spPr/>
      <dgm:t>
        <a:bodyPr/>
        <a:lstStyle/>
        <a:p>
          <a:endParaRPr lang="zh-CN" altLang="en-US"/>
        </a:p>
      </dgm:t>
    </dgm:pt>
    <dgm:pt modelId="{FECCF492-001F-F240-9F6C-1978B4716F0F}" type="sibTrans" cxnId="{7E59E897-608F-3A47-9B7A-4205BE11696A}">
      <dgm:prSet/>
      <dgm:spPr/>
      <dgm:t>
        <a:bodyPr/>
        <a:lstStyle/>
        <a:p>
          <a:endParaRPr lang="zh-CN" altLang="en-US"/>
        </a:p>
      </dgm:t>
    </dgm:pt>
    <dgm:pt modelId="{0116DF6C-A155-4149-AB47-728336A47087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65CDC210-3BB7-B540-A018-68179870C284}" type="parTrans" cxnId="{4B8A84DA-1DC5-0F4A-965D-02899D16F0BC}">
      <dgm:prSet/>
      <dgm:spPr/>
      <dgm:t>
        <a:bodyPr/>
        <a:lstStyle/>
        <a:p>
          <a:endParaRPr lang="zh-CN" altLang="en-US"/>
        </a:p>
      </dgm:t>
    </dgm:pt>
    <dgm:pt modelId="{F58BED02-63C3-E742-B7B0-4EAD27092D13}" type="sibTrans" cxnId="{4B8A84DA-1DC5-0F4A-965D-02899D16F0BC}">
      <dgm:prSet/>
      <dgm:spPr/>
      <dgm:t>
        <a:bodyPr/>
        <a:lstStyle/>
        <a:p>
          <a:endParaRPr lang="zh-CN" altLang="en-US"/>
        </a:p>
      </dgm:t>
    </dgm:pt>
    <dgm:pt modelId="{44500AF1-8EBA-0B4B-9D51-E060F41D95BD}">
      <dgm:prSet phldrT="[文本]"/>
      <dgm:spPr/>
      <dgm:t>
        <a:bodyPr/>
        <a:lstStyle/>
        <a:p>
          <a:r>
            <a:rPr lang="zh-CN" altLang="en-US" dirty="0"/>
            <a:t>网页抓取</a:t>
          </a:r>
        </a:p>
      </dgm:t>
    </dgm:pt>
    <dgm:pt modelId="{44B111CD-4AC1-524E-B6BC-766A95B9414C}" type="parTrans" cxnId="{740EAB13-A4E2-6E42-8C00-055AD3DB6845}">
      <dgm:prSet/>
      <dgm:spPr/>
      <dgm:t>
        <a:bodyPr/>
        <a:lstStyle/>
        <a:p>
          <a:endParaRPr lang="zh-CN" altLang="en-US"/>
        </a:p>
      </dgm:t>
    </dgm:pt>
    <dgm:pt modelId="{C82898E2-8FEC-0843-BC38-A0C16AC7CE04}" type="sibTrans" cxnId="{740EAB13-A4E2-6E42-8C00-055AD3DB6845}">
      <dgm:prSet/>
      <dgm:spPr/>
      <dgm:t>
        <a:bodyPr/>
        <a:lstStyle/>
        <a:p>
          <a:endParaRPr lang="zh-CN" altLang="en-US"/>
        </a:p>
      </dgm:t>
    </dgm:pt>
    <dgm:pt modelId="{FA07C8EC-F731-FF48-B519-A31843CA3717}">
      <dgm:prSet phldrT="[文本]"/>
      <dgm:spPr/>
      <dgm:t>
        <a:bodyPr/>
        <a:lstStyle/>
        <a:p>
          <a:r>
            <a:rPr lang="zh-CN" altLang="en-US" dirty="0"/>
            <a:t>网页解析</a:t>
          </a:r>
        </a:p>
      </dgm:t>
    </dgm:pt>
    <dgm:pt modelId="{0F0F9BC9-54F7-D842-A559-82D3B7AD4653}" type="parTrans" cxnId="{B5C36E08-D695-9345-9C36-CE693A9AD70A}">
      <dgm:prSet/>
      <dgm:spPr/>
      <dgm:t>
        <a:bodyPr/>
        <a:lstStyle/>
        <a:p>
          <a:endParaRPr lang="zh-CN" altLang="en-US"/>
        </a:p>
      </dgm:t>
    </dgm:pt>
    <dgm:pt modelId="{BA34FC4C-05F2-D349-8146-3005C5F27100}" type="sibTrans" cxnId="{B5C36E08-D695-9345-9C36-CE693A9AD70A}">
      <dgm:prSet/>
      <dgm:spPr/>
      <dgm:t>
        <a:bodyPr/>
        <a:lstStyle/>
        <a:p>
          <a:endParaRPr lang="zh-CN" altLang="en-US"/>
        </a:p>
      </dgm:t>
    </dgm:pt>
    <dgm:pt modelId="{B651ABBC-427E-5244-B07C-71F3C59F5E5E}">
      <dgm:prSet phldrT="[文本]"/>
      <dgm:spPr/>
      <dgm:t>
        <a:bodyPr/>
        <a:lstStyle/>
        <a:p>
          <a:r>
            <a:rPr lang="zh-CN" altLang="en-US" dirty="0"/>
            <a:t>中文分词</a:t>
          </a:r>
        </a:p>
      </dgm:t>
    </dgm:pt>
    <dgm:pt modelId="{B7A4B335-173A-C14C-8C18-9E5745719133}" type="parTrans" cxnId="{406BEE41-4D98-7A49-A57A-144280E7521C}">
      <dgm:prSet/>
      <dgm:spPr/>
      <dgm:t>
        <a:bodyPr/>
        <a:lstStyle/>
        <a:p>
          <a:endParaRPr lang="zh-CN" altLang="en-US"/>
        </a:p>
      </dgm:t>
    </dgm:pt>
    <dgm:pt modelId="{2785AB89-E3E7-A744-A12B-1CC92E99D52E}" type="sibTrans" cxnId="{406BEE41-4D98-7A49-A57A-144280E7521C}">
      <dgm:prSet/>
      <dgm:spPr/>
      <dgm:t>
        <a:bodyPr/>
        <a:lstStyle/>
        <a:p>
          <a:endParaRPr lang="zh-CN" altLang="en-US"/>
        </a:p>
      </dgm:t>
    </dgm:pt>
    <dgm:pt modelId="{D99DD0C5-2410-944D-82F5-76556657EC0A}">
      <dgm:prSet phldrT="[文本]"/>
      <dgm:spPr/>
      <dgm:t>
        <a:bodyPr/>
        <a:lstStyle/>
        <a:p>
          <a:r>
            <a:rPr lang="zh-CN" altLang="en-US" dirty="0"/>
            <a:t>文本分析</a:t>
          </a:r>
        </a:p>
      </dgm:t>
    </dgm:pt>
    <dgm:pt modelId="{9D0F7265-B34F-4345-864A-0A46275C629E}" type="parTrans" cxnId="{42BDDF96-0574-E147-BEBD-57FEAB7B2D61}">
      <dgm:prSet/>
      <dgm:spPr/>
      <dgm:t>
        <a:bodyPr/>
        <a:lstStyle/>
        <a:p>
          <a:endParaRPr lang="zh-CN" altLang="en-US"/>
        </a:p>
      </dgm:t>
    </dgm:pt>
    <dgm:pt modelId="{CE881428-7A05-F841-B4E0-BF7E1DDEEFF9}" type="sibTrans" cxnId="{42BDDF96-0574-E147-BEBD-57FEAB7B2D61}">
      <dgm:prSet/>
      <dgm:spPr/>
      <dgm:t>
        <a:bodyPr/>
        <a:lstStyle/>
        <a:p>
          <a:endParaRPr lang="zh-CN" altLang="en-US"/>
        </a:p>
      </dgm:t>
    </dgm:pt>
    <dgm:pt modelId="{A82678BB-F781-2C4F-AAC9-04CFD4DB88C9}">
      <dgm:prSet phldrT="[文本]"/>
      <dgm:spPr/>
      <dgm:t>
        <a:bodyPr/>
        <a:lstStyle/>
        <a:p>
          <a:r>
            <a:rPr lang="zh-CN" altLang="en-US" b="1" dirty="0">
              <a:solidFill>
                <a:srgbClr val="C00000"/>
              </a:solidFill>
            </a:rPr>
            <a:t>文本分类</a:t>
          </a:r>
        </a:p>
      </dgm:t>
    </dgm:pt>
    <dgm:pt modelId="{6FCCE503-66C3-8C42-AE4F-393FC9CBB764}" type="parTrans" cxnId="{CB43649C-FCAB-8646-8E37-5E81D0FFCFA3}">
      <dgm:prSet/>
      <dgm:spPr/>
      <dgm:t>
        <a:bodyPr/>
        <a:lstStyle/>
        <a:p>
          <a:endParaRPr lang="zh-CN" altLang="en-US"/>
        </a:p>
      </dgm:t>
    </dgm:pt>
    <dgm:pt modelId="{C7F9F490-953A-C445-A529-E15388A52E02}" type="sibTrans" cxnId="{CB43649C-FCAB-8646-8E37-5E81D0FFCFA3}">
      <dgm:prSet/>
      <dgm:spPr/>
      <dgm:t>
        <a:bodyPr/>
        <a:lstStyle/>
        <a:p>
          <a:endParaRPr lang="zh-CN" altLang="en-US"/>
        </a:p>
      </dgm:t>
    </dgm:pt>
    <dgm:pt modelId="{DD8FF1EA-B8DF-C743-BCCE-C58876BBA00E}">
      <dgm:prSet phldrT="[文本]"/>
      <dgm:spPr/>
      <dgm:t>
        <a:bodyPr/>
        <a:lstStyle/>
        <a:p>
          <a:r>
            <a:rPr lang="zh-CN" altLang="en-US" dirty="0"/>
            <a:t>文本检索</a:t>
          </a:r>
        </a:p>
      </dgm:t>
    </dgm:pt>
    <dgm:pt modelId="{5B95E0AE-FA35-7045-9D44-D3C872BA0C82}" type="parTrans" cxnId="{FA6E7569-D588-784D-9184-DAED66EBD88E}">
      <dgm:prSet/>
      <dgm:spPr/>
      <dgm:t>
        <a:bodyPr/>
        <a:lstStyle/>
        <a:p>
          <a:endParaRPr lang="zh-CN" altLang="en-US"/>
        </a:p>
      </dgm:t>
    </dgm:pt>
    <dgm:pt modelId="{AC204E78-EC04-6745-A22C-2ADF33008BC9}" type="sibTrans" cxnId="{FA6E7569-D588-784D-9184-DAED66EBD88E}">
      <dgm:prSet/>
      <dgm:spPr/>
      <dgm:t>
        <a:bodyPr/>
        <a:lstStyle/>
        <a:p>
          <a:endParaRPr lang="zh-CN" altLang="en-US"/>
        </a:p>
      </dgm:t>
    </dgm:pt>
    <dgm:pt modelId="{EED821C7-95DF-E641-97C2-133743204DB6}">
      <dgm:prSet phldrT="[文本]"/>
      <dgm:spPr/>
      <dgm:t>
        <a:bodyPr/>
        <a:lstStyle/>
        <a:p>
          <a:r>
            <a:rPr lang="zh-CN" altLang="en-US" dirty="0"/>
            <a:t>文本索引</a:t>
          </a:r>
        </a:p>
      </dgm:t>
    </dgm:pt>
    <dgm:pt modelId="{72966840-7996-834B-906C-CB84AED1F40C}" type="parTrans" cxnId="{E9A0EECF-605F-DF4A-963C-25FCB8546B7D}">
      <dgm:prSet/>
      <dgm:spPr/>
      <dgm:t>
        <a:bodyPr/>
        <a:lstStyle/>
        <a:p>
          <a:endParaRPr lang="zh-CN" altLang="en-US"/>
        </a:p>
      </dgm:t>
    </dgm:pt>
    <dgm:pt modelId="{04119EC4-1403-5D45-84B7-C76F36A9FC02}" type="sibTrans" cxnId="{E9A0EECF-605F-DF4A-963C-25FCB8546B7D}">
      <dgm:prSet/>
      <dgm:spPr/>
      <dgm:t>
        <a:bodyPr/>
        <a:lstStyle/>
        <a:p>
          <a:endParaRPr lang="zh-CN" altLang="en-US"/>
        </a:p>
      </dgm:t>
    </dgm:pt>
    <dgm:pt modelId="{06403A1A-0864-B447-B238-ED31EDF5001D}">
      <dgm:prSet phldrT="[文本]"/>
      <dgm:spPr/>
      <dgm:t>
        <a:bodyPr/>
        <a:lstStyle/>
        <a:p>
          <a:r>
            <a:rPr lang="zh-CN" altLang="en-US" dirty="0"/>
            <a:t>搜索排序</a:t>
          </a:r>
        </a:p>
      </dgm:t>
    </dgm:pt>
    <dgm:pt modelId="{3852C253-DB98-C04A-9BF7-0609DDA5E91B}" type="parTrans" cxnId="{00CF601F-1AE0-E247-AC30-E6C9840EA820}">
      <dgm:prSet/>
      <dgm:spPr/>
      <dgm:t>
        <a:bodyPr/>
        <a:lstStyle/>
        <a:p>
          <a:endParaRPr lang="zh-CN" altLang="en-US"/>
        </a:p>
      </dgm:t>
    </dgm:pt>
    <dgm:pt modelId="{E660A346-C36C-1848-B453-7FD3C7F63046}" type="sibTrans" cxnId="{00CF601F-1AE0-E247-AC30-E6C9840EA820}">
      <dgm:prSet/>
      <dgm:spPr/>
      <dgm:t>
        <a:bodyPr/>
        <a:lstStyle/>
        <a:p>
          <a:endParaRPr lang="zh-CN" altLang="en-US"/>
        </a:p>
      </dgm:t>
    </dgm:pt>
    <dgm:pt modelId="{2A1DD125-8E64-FB4E-B27D-6250CE552D84}">
      <dgm:prSet phldrT="[文本]"/>
      <dgm:spPr/>
      <dgm:t>
        <a:bodyPr/>
        <a:lstStyle/>
        <a:p>
          <a:r>
            <a:rPr lang="zh-CN" altLang="en-US" dirty="0"/>
            <a:t>文本表达</a:t>
          </a:r>
        </a:p>
      </dgm:t>
    </dgm:pt>
    <dgm:pt modelId="{E7E03099-E63D-BE46-8D39-86C1A0B448D5}" type="parTrans" cxnId="{3AC788BF-D988-0D4C-ADEF-965AC6FDA4FD}">
      <dgm:prSet/>
      <dgm:spPr/>
      <dgm:t>
        <a:bodyPr/>
        <a:lstStyle/>
        <a:p>
          <a:endParaRPr lang="zh-CN" altLang="en-US"/>
        </a:p>
      </dgm:t>
    </dgm:pt>
    <dgm:pt modelId="{1DB38D97-D14E-F14D-A6F9-71E603B4D1CC}" type="sibTrans" cxnId="{3AC788BF-D988-0D4C-ADEF-965AC6FDA4FD}">
      <dgm:prSet/>
      <dgm:spPr/>
      <dgm:t>
        <a:bodyPr/>
        <a:lstStyle/>
        <a:p>
          <a:endParaRPr lang="zh-CN" altLang="en-US"/>
        </a:p>
      </dgm:t>
    </dgm:pt>
    <dgm:pt modelId="{E5075839-91B5-7044-B058-6F21619ED097}" type="pres">
      <dgm:prSet presAssocID="{24659926-7688-1849-AE9C-599A9672BCBA}" presName="Name0" presStyleCnt="0">
        <dgm:presLayoutVars>
          <dgm:dir/>
          <dgm:animLvl val="lvl"/>
          <dgm:resizeHandles val="exact"/>
        </dgm:presLayoutVars>
      </dgm:prSet>
      <dgm:spPr/>
    </dgm:pt>
    <dgm:pt modelId="{F120307F-8B23-5B4D-B011-9FC75E4A583D}" type="pres">
      <dgm:prSet presAssocID="{24659926-7688-1849-AE9C-599A9672BCBA}" presName="tSp" presStyleCnt="0"/>
      <dgm:spPr/>
    </dgm:pt>
    <dgm:pt modelId="{4C39AE1B-49F7-384A-800E-0657AFE406BB}" type="pres">
      <dgm:prSet presAssocID="{24659926-7688-1849-AE9C-599A9672BCBA}" presName="bSp" presStyleCnt="0"/>
      <dgm:spPr/>
    </dgm:pt>
    <dgm:pt modelId="{1AA61AE4-B7D7-E344-9826-9D64F8849257}" type="pres">
      <dgm:prSet presAssocID="{24659926-7688-1849-AE9C-599A9672BCBA}" presName="process" presStyleCnt="0"/>
      <dgm:spPr/>
    </dgm:pt>
    <dgm:pt modelId="{03FF4FCA-E73F-0D4E-979A-37EEDAE8D6FB}" type="pres">
      <dgm:prSet presAssocID="{833B1DEE-7F72-9246-8FD8-BC852CE35CC9}" presName="composite1" presStyleCnt="0"/>
      <dgm:spPr/>
    </dgm:pt>
    <dgm:pt modelId="{2FFED8AC-39D2-C54C-AC92-80C7D2153AE4}" type="pres">
      <dgm:prSet presAssocID="{833B1DEE-7F72-9246-8FD8-BC852CE35CC9}" presName="dummyNode1" presStyleLbl="node1" presStyleIdx="0" presStyleCnt="4"/>
      <dgm:spPr/>
    </dgm:pt>
    <dgm:pt modelId="{A8110EEC-AD82-434C-9290-A27EF621883E}" type="pres">
      <dgm:prSet presAssocID="{833B1DEE-7F72-9246-8FD8-BC852CE35CC9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17656A-0350-9442-A0D9-4712DFB72432}" type="pres">
      <dgm:prSet presAssocID="{833B1DEE-7F72-9246-8FD8-BC852CE35CC9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413BEC-7C9C-C04F-9631-99E62CA70244}" type="pres">
      <dgm:prSet presAssocID="{833B1DEE-7F72-9246-8FD8-BC852CE35CC9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F7F00A-30BA-B546-8E8A-FA8D4AE209E4}" type="pres">
      <dgm:prSet presAssocID="{833B1DEE-7F72-9246-8FD8-BC852CE35CC9}" presName="connSite1" presStyleCnt="0"/>
      <dgm:spPr/>
    </dgm:pt>
    <dgm:pt modelId="{379EEBE1-51F9-1646-B5B6-BC1E0819AB48}" type="pres">
      <dgm:prSet presAssocID="{FECCF492-001F-F240-9F6C-1978B4716F0F}" presName="Name9" presStyleLbl="sibTrans2D1" presStyleIdx="0" presStyleCnt="3"/>
      <dgm:spPr/>
      <dgm:t>
        <a:bodyPr/>
        <a:lstStyle/>
        <a:p>
          <a:endParaRPr lang="zh-CN" altLang="en-US"/>
        </a:p>
      </dgm:t>
    </dgm:pt>
    <dgm:pt modelId="{78EA44FF-EF89-8248-95B2-C80BB7EF8FA7}" type="pres">
      <dgm:prSet presAssocID="{0116DF6C-A155-4149-AB47-728336A47087}" presName="composite2" presStyleCnt="0"/>
      <dgm:spPr/>
    </dgm:pt>
    <dgm:pt modelId="{44D1863D-F201-074C-B74F-4981905D6149}" type="pres">
      <dgm:prSet presAssocID="{0116DF6C-A155-4149-AB47-728336A47087}" presName="dummyNode2" presStyleLbl="node1" presStyleIdx="0" presStyleCnt="4"/>
      <dgm:spPr/>
    </dgm:pt>
    <dgm:pt modelId="{A7B9A3F5-0CD8-9344-8718-5D9C8D970C21}" type="pres">
      <dgm:prSet presAssocID="{0116DF6C-A155-4149-AB47-728336A47087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DA2EE0-4142-7341-8D01-5F5CE72D9AD1}" type="pres">
      <dgm:prSet presAssocID="{0116DF6C-A155-4149-AB47-728336A47087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2ED394-5EF0-7445-9715-B775B3128571}" type="pres">
      <dgm:prSet presAssocID="{0116DF6C-A155-4149-AB47-728336A47087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79691C-E4BB-7A44-908C-05EAF3039001}" type="pres">
      <dgm:prSet presAssocID="{0116DF6C-A155-4149-AB47-728336A47087}" presName="connSite2" presStyleCnt="0"/>
      <dgm:spPr/>
    </dgm:pt>
    <dgm:pt modelId="{1037E3CE-7135-264D-82C3-7E2956D0F1DF}" type="pres">
      <dgm:prSet presAssocID="{F58BED02-63C3-E742-B7B0-4EAD27092D13}" presName="Name18" presStyleLbl="sibTrans2D1" presStyleIdx="1" presStyleCnt="3"/>
      <dgm:spPr/>
      <dgm:t>
        <a:bodyPr/>
        <a:lstStyle/>
        <a:p>
          <a:endParaRPr lang="zh-CN" altLang="en-US"/>
        </a:p>
      </dgm:t>
    </dgm:pt>
    <dgm:pt modelId="{3EF294AC-FB04-854B-8F3C-98E055F2836A}" type="pres">
      <dgm:prSet presAssocID="{D99DD0C5-2410-944D-82F5-76556657EC0A}" presName="composite1" presStyleCnt="0"/>
      <dgm:spPr/>
    </dgm:pt>
    <dgm:pt modelId="{4867D926-EA8D-0A4B-AD69-4BAB211159CB}" type="pres">
      <dgm:prSet presAssocID="{D99DD0C5-2410-944D-82F5-76556657EC0A}" presName="dummyNode1" presStyleLbl="node1" presStyleIdx="1" presStyleCnt="4"/>
      <dgm:spPr/>
    </dgm:pt>
    <dgm:pt modelId="{27FFE134-25C8-4844-9149-DC9D8EBE9B0B}" type="pres">
      <dgm:prSet presAssocID="{D99DD0C5-2410-944D-82F5-76556657EC0A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9B987A-7BAE-914A-9001-15147BF265EA}" type="pres">
      <dgm:prSet presAssocID="{D99DD0C5-2410-944D-82F5-76556657EC0A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0C239E-E5D6-BC44-ACAB-C2E8B0678885}" type="pres">
      <dgm:prSet presAssocID="{D99DD0C5-2410-944D-82F5-76556657EC0A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1B83D0-C799-214F-8B89-D398FD3F1748}" type="pres">
      <dgm:prSet presAssocID="{D99DD0C5-2410-944D-82F5-76556657EC0A}" presName="connSite1" presStyleCnt="0"/>
      <dgm:spPr/>
    </dgm:pt>
    <dgm:pt modelId="{40716FB7-70DF-F447-9B02-C6F0E2E3363B}" type="pres">
      <dgm:prSet presAssocID="{CE881428-7A05-F841-B4E0-BF7E1DDEEFF9}" presName="Name9" presStyleLbl="sibTrans2D1" presStyleIdx="2" presStyleCnt="3"/>
      <dgm:spPr/>
      <dgm:t>
        <a:bodyPr/>
        <a:lstStyle/>
        <a:p>
          <a:endParaRPr lang="zh-CN" altLang="en-US"/>
        </a:p>
      </dgm:t>
    </dgm:pt>
    <dgm:pt modelId="{341D3FDF-8E0F-E74D-A6DE-D35BEB89FEBF}" type="pres">
      <dgm:prSet presAssocID="{DD8FF1EA-B8DF-C743-BCCE-C58876BBA00E}" presName="composite2" presStyleCnt="0"/>
      <dgm:spPr/>
    </dgm:pt>
    <dgm:pt modelId="{BEDE2A24-B59C-9444-8C14-B09AFB77DAB3}" type="pres">
      <dgm:prSet presAssocID="{DD8FF1EA-B8DF-C743-BCCE-C58876BBA00E}" presName="dummyNode2" presStyleLbl="node1" presStyleIdx="2" presStyleCnt="4"/>
      <dgm:spPr/>
    </dgm:pt>
    <dgm:pt modelId="{C36CB93B-7954-874E-B46F-76B89349002E}" type="pres">
      <dgm:prSet presAssocID="{DD8FF1EA-B8DF-C743-BCCE-C58876BBA00E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71B5DB-4FAC-0D4F-B637-0B01D1DAF4EE}" type="pres">
      <dgm:prSet presAssocID="{DD8FF1EA-B8DF-C743-BCCE-C58876BBA00E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F4225C-8C02-4340-AB5D-6F00F902940B}" type="pres">
      <dgm:prSet presAssocID="{DD8FF1EA-B8DF-C743-BCCE-C58876BBA00E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D8C511-A90B-CE47-932B-BA773FA5548C}" type="pres">
      <dgm:prSet presAssocID="{DD8FF1EA-B8DF-C743-BCCE-C58876BBA00E}" presName="connSite2" presStyleCnt="0"/>
      <dgm:spPr/>
    </dgm:pt>
  </dgm:ptLst>
  <dgm:cxnLst>
    <dgm:cxn modelId="{89579BFB-2A64-AF44-963C-643544F28242}" type="presOf" srcId="{B651ABBC-427E-5244-B07C-71F3C59F5E5E}" destId="{08DA2EE0-4142-7341-8D01-5F5CE72D9AD1}" srcOrd="1" destOrd="0" presId="urn:microsoft.com/office/officeart/2005/8/layout/hProcess4"/>
    <dgm:cxn modelId="{8D66C8A9-94F3-D541-BD42-206CC08BD6F0}" type="presOf" srcId="{24659926-7688-1849-AE9C-599A9672BCBA}" destId="{E5075839-91B5-7044-B058-6F21619ED097}" srcOrd="0" destOrd="0" presId="urn:microsoft.com/office/officeart/2005/8/layout/hProcess4"/>
    <dgm:cxn modelId="{AC02FE71-DCF5-AF41-A6A6-B4E869CA6361}" type="presOf" srcId="{D99DD0C5-2410-944D-82F5-76556657EC0A}" destId="{B30C239E-E5D6-BC44-ACAB-C2E8B0678885}" srcOrd="0" destOrd="0" presId="urn:microsoft.com/office/officeart/2005/8/layout/hProcess4"/>
    <dgm:cxn modelId="{42BDDF96-0574-E147-BEBD-57FEAB7B2D61}" srcId="{24659926-7688-1849-AE9C-599A9672BCBA}" destId="{D99DD0C5-2410-944D-82F5-76556657EC0A}" srcOrd="2" destOrd="0" parTransId="{9D0F7265-B34F-4345-864A-0A46275C629E}" sibTransId="{CE881428-7A05-F841-B4E0-BF7E1DDEEFF9}"/>
    <dgm:cxn modelId="{4B8A84DA-1DC5-0F4A-965D-02899D16F0BC}" srcId="{24659926-7688-1849-AE9C-599A9672BCBA}" destId="{0116DF6C-A155-4149-AB47-728336A47087}" srcOrd="1" destOrd="0" parTransId="{65CDC210-3BB7-B540-A018-68179870C284}" sibTransId="{F58BED02-63C3-E742-B7B0-4EAD27092D13}"/>
    <dgm:cxn modelId="{E9A0EECF-605F-DF4A-963C-25FCB8546B7D}" srcId="{DD8FF1EA-B8DF-C743-BCCE-C58876BBA00E}" destId="{EED821C7-95DF-E641-97C2-133743204DB6}" srcOrd="0" destOrd="0" parTransId="{72966840-7996-834B-906C-CB84AED1F40C}" sibTransId="{04119EC4-1403-5D45-84B7-C76F36A9FC02}"/>
    <dgm:cxn modelId="{E32D8CD7-53FA-B540-A333-CBE485CB0A24}" type="presOf" srcId="{44500AF1-8EBA-0B4B-9D51-E060F41D95BD}" destId="{A8110EEC-AD82-434C-9290-A27EF621883E}" srcOrd="0" destOrd="0" presId="urn:microsoft.com/office/officeart/2005/8/layout/hProcess4"/>
    <dgm:cxn modelId="{34A3EA4D-379E-6E41-B5F3-E5FF663A3CBF}" type="presOf" srcId="{0116DF6C-A155-4149-AB47-728336A47087}" destId="{3E2ED394-5EF0-7445-9715-B775B3128571}" srcOrd="0" destOrd="0" presId="urn:microsoft.com/office/officeart/2005/8/layout/hProcess4"/>
    <dgm:cxn modelId="{740EAB13-A4E2-6E42-8C00-055AD3DB6845}" srcId="{833B1DEE-7F72-9246-8FD8-BC852CE35CC9}" destId="{44500AF1-8EBA-0B4B-9D51-E060F41D95BD}" srcOrd="0" destOrd="0" parTransId="{44B111CD-4AC1-524E-B6BC-766A95B9414C}" sibTransId="{C82898E2-8FEC-0843-BC38-A0C16AC7CE04}"/>
    <dgm:cxn modelId="{553872ED-4CB2-9846-81C0-D259947A1C48}" type="presOf" srcId="{06403A1A-0864-B447-B238-ED31EDF5001D}" destId="{C36CB93B-7954-874E-B46F-76B89349002E}" srcOrd="0" destOrd="1" presId="urn:microsoft.com/office/officeart/2005/8/layout/hProcess4"/>
    <dgm:cxn modelId="{FA6E7569-D588-784D-9184-DAED66EBD88E}" srcId="{24659926-7688-1849-AE9C-599A9672BCBA}" destId="{DD8FF1EA-B8DF-C743-BCCE-C58876BBA00E}" srcOrd="3" destOrd="0" parTransId="{5B95E0AE-FA35-7045-9D44-D3C872BA0C82}" sibTransId="{AC204E78-EC04-6745-A22C-2ADF33008BC9}"/>
    <dgm:cxn modelId="{7E59E897-608F-3A47-9B7A-4205BE11696A}" srcId="{24659926-7688-1849-AE9C-599A9672BCBA}" destId="{833B1DEE-7F72-9246-8FD8-BC852CE35CC9}" srcOrd="0" destOrd="0" parTransId="{B978D1CD-A1DA-CF46-8621-67B8D60750F1}" sibTransId="{FECCF492-001F-F240-9F6C-1978B4716F0F}"/>
    <dgm:cxn modelId="{00CF601F-1AE0-E247-AC30-E6C9840EA820}" srcId="{DD8FF1EA-B8DF-C743-BCCE-C58876BBA00E}" destId="{06403A1A-0864-B447-B238-ED31EDF5001D}" srcOrd="1" destOrd="0" parTransId="{3852C253-DB98-C04A-9BF7-0609DDA5E91B}" sibTransId="{E660A346-C36C-1848-B453-7FD3C7F63046}"/>
    <dgm:cxn modelId="{469C8430-8E0A-C947-92CF-C0601B462A82}" type="presOf" srcId="{2A1DD125-8E64-FB4E-B27D-6250CE552D84}" destId="{C49B987A-7BAE-914A-9001-15147BF265EA}" srcOrd="1" destOrd="0" presId="urn:microsoft.com/office/officeart/2005/8/layout/hProcess4"/>
    <dgm:cxn modelId="{3437A7AE-A498-D740-98BD-C18EF7E219F4}" type="presOf" srcId="{B651ABBC-427E-5244-B07C-71F3C59F5E5E}" destId="{A7B9A3F5-0CD8-9344-8718-5D9C8D970C21}" srcOrd="0" destOrd="0" presId="urn:microsoft.com/office/officeart/2005/8/layout/hProcess4"/>
    <dgm:cxn modelId="{CB43649C-FCAB-8646-8E37-5E81D0FFCFA3}" srcId="{D99DD0C5-2410-944D-82F5-76556657EC0A}" destId="{A82678BB-F781-2C4F-AAC9-04CFD4DB88C9}" srcOrd="1" destOrd="0" parTransId="{6FCCE503-66C3-8C42-AE4F-393FC9CBB764}" sibTransId="{C7F9F490-953A-C445-A529-E15388A52E02}"/>
    <dgm:cxn modelId="{9EB24DE3-0223-B647-A460-942A6707FB87}" type="presOf" srcId="{833B1DEE-7F72-9246-8FD8-BC852CE35CC9}" destId="{E3413BEC-7C9C-C04F-9631-99E62CA70244}" srcOrd="0" destOrd="0" presId="urn:microsoft.com/office/officeart/2005/8/layout/hProcess4"/>
    <dgm:cxn modelId="{9A771967-9785-E341-98C2-69E73874EB47}" type="presOf" srcId="{EED821C7-95DF-E641-97C2-133743204DB6}" destId="{F171B5DB-4FAC-0D4F-B637-0B01D1DAF4EE}" srcOrd="1" destOrd="0" presId="urn:microsoft.com/office/officeart/2005/8/layout/hProcess4"/>
    <dgm:cxn modelId="{02B1DB7C-0E42-F742-BCC7-454497065DFD}" type="presOf" srcId="{06403A1A-0864-B447-B238-ED31EDF5001D}" destId="{F171B5DB-4FAC-0D4F-B637-0B01D1DAF4EE}" srcOrd="1" destOrd="1" presId="urn:microsoft.com/office/officeart/2005/8/layout/hProcess4"/>
    <dgm:cxn modelId="{41D82BED-BC4D-0942-B3CD-2C485A31D466}" type="presOf" srcId="{F58BED02-63C3-E742-B7B0-4EAD27092D13}" destId="{1037E3CE-7135-264D-82C3-7E2956D0F1DF}" srcOrd="0" destOrd="0" presId="urn:microsoft.com/office/officeart/2005/8/layout/hProcess4"/>
    <dgm:cxn modelId="{011A07B0-6996-9342-9A51-09BFD4CC7C0E}" type="presOf" srcId="{A82678BB-F781-2C4F-AAC9-04CFD4DB88C9}" destId="{C49B987A-7BAE-914A-9001-15147BF265EA}" srcOrd="1" destOrd="1" presId="urn:microsoft.com/office/officeart/2005/8/layout/hProcess4"/>
    <dgm:cxn modelId="{D13F1E94-98CA-C540-B2B3-6E4514B7042A}" type="presOf" srcId="{EED821C7-95DF-E641-97C2-133743204DB6}" destId="{C36CB93B-7954-874E-B46F-76B89349002E}" srcOrd="0" destOrd="0" presId="urn:microsoft.com/office/officeart/2005/8/layout/hProcess4"/>
    <dgm:cxn modelId="{BFD23F74-BF81-EB4E-B16B-1937F5119B6C}" type="presOf" srcId="{FECCF492-001F-F240-9F6C-1978B4716F0F}" destId="{379EEBE1-51F9-1646-B5B6-BC1E0819AB48}" srcOrd="0" destOrd="0" presId="urn:microsoft.com/office/officeart/2005/8/layout/hProcess4"/>
    <dgm:cxn modelId="{D78D8B89-CB60-7D4A-9B04-81E6DEE4B0DA}" type="presOf" srcId="{DD8FF1EA-B8DF-C743-BCCE-C58876BBA00E}" destId="{C0F4225C-8C02-4340-AB5D-6F00F902940B}" srcOrd="0" destOrd="0" presId="urn:microsoft.com/office/officeart/2005/8/layout/hProcess4"/>
    <dgm:cxn modelId="{72FA1138-1A66-644B-884B-4F86679A7CE1}" type="presOf" srcId="{FA07C8EC-F731-FF48-B519-A31843CA3717}" destId="{A8110EEC-AD82-434C-9290-A27EF621883E}" srcOrd="0" destOrd="1" presId="urn:microsoft.com/office/officeart/2005/8/layout/hProcess4"/>
    <dgm:cxn modelId="{B807E2A4-D727-1347-9F12-32B8EB59CF7A}" type="presOf" srcId="{44500AF1-8EBA-0B4B-9D51-E060F41D95BD}" destId="{C217656A-0350-9442-A0D9-4712DFB72432}" srcOrd="1" destOrd="0" presId="urn:microsoft.com/office/officeart/2005/8/layout/hProcess4"/>
    <dgm:cxn modelId="{B59ED324-E44A-3843-B173-30AC1CC82846}" type="presOf" srcId="{FA07C8EC-F731-FF48-B519-A31843CA3717}" destId="{C217656A-0350-9442-A0D9-4712DFB72432}" srcOrd="1" destOrd="1" presId="urn:microsoft.com/office/officeart/2005/8/layout/hProcess4"/>
    <dgm:cxn modelId="{B5C36E08-D695-9345-9C36-CE693A9AD70A}" srcId="{833B1DEE-7F72-9246-8FD8-BC852CE35CC9}" destId="{FA07C8EC-F731-FF48-B519-A31843CA3717}" srcOrd="1" destOrd="0" parTransId="{0F0F9BC9-54F7-D842-A559-82D3B7AD4653}" sibTransId="{BA34FC4C-05F2-D349-8146-3005C5F27100}"/>
    <dgm:cxn modelId="{3AC788BF-D988-0D4C-ADEF-965AC6FDA4FD}" srcId="{D99DD0C5-2410-944D-82F5-76556657EC0A}" destId="{2A1DD125-8E64-FB4E-B27D-6250CE552D84}" srcOrd="0" destOrd="0" parTransId="{E7E03099-E63D-BE46-8D39-86C1A0B448D5}" sibTransId="{1DB38D97-D14E-F14D-A6F9-71E603B4D1CC}"/>
    <dgm:cxn modelId="{406BEE41-4D98-7A49-A57A-144280E7521C}" srcId="{0116DF6C-A155-4149-AB47-728336A47087}" destId="{B651ABBC-427E-5244-B07C-71F3C59F5E5E}" srcOrd="0" destOrd="0" parTransId="{B7A4B335-173A-C14C-8C18-9E5745719133}" sibTransId="{2785AB89-E3E7-A744-A12B-1CC92E99D52E}"/>
    <dgm:cxn modelId="{61D4FECD-9B03-7D4D-A8DE-8A14D55F351A}" type="presOf" srcId="{CE881428-7A05-F841-B4E0-BF7E1DDEEFF9}" destId="{40716FB7-70DF-F447-9B02-C6F0E2E3363B}" srcOrd="0" destOrd="0" presId="urn:microsoft.com/office/officeart/2005/8/layout/hProcess4"/>
    <dgm:cxn modelId="{FD2C5896-AAB5-D644-8D7C-FF7F707545CD}" type="presOf" srcId="{A82678BB-F781-2C4F-AAC9-04CFD4DB88C9}" destId="{27FFE134-25C8-4844-9149-DC9D8EBE9B0B}" srcOrd="0" destOrd="1" presId="urn:microsoft.com/office/officeart/2005/8/layout/hProcess4"/>
    <dgm:cxn modelId="{C0637D56-2B14-C142-8796-ACA1A5F5D482}" type="presOf" srcId="{2A1DD125-8E64-FB4E-B27D-6250CE552D84}" destId="{27FFE134-25C8-4844-9149-DC9D8EBE9B0B}" srcOrd="0" destOrd="0" presId="urn:microsoft.com/office/officeart/2005/8/layout/hProcess4"/>
    <dgm:cxn modelId="{3C489B29-1330-B645-ACD8-0A93C67D62D8}" type="presParOf" srcId="{E5075839-91B5-7044-B058-6F21619ED097}" destId="{F120307F-8B23-5B4D-B011-9FC75E4A583D}" srcOrd="0" destOrd="0" presId="urn:microsoft.com/office/officeart/2005/8/layout/hProcess4"/>
    <dgm:cxn modelId="{DD19F846-C635-2741-92C0-530CFB2F25D7}" type="presParOf" srcId="{E5075839-91B5-7044-B058-6F21619ED097}" destId="{4C39AE1B-49F7-384A-800E-0657AFE406BB}" srcOrd="1" destOrd="0" presId="urn:microsoft.com/office/officeart/2005/8/layout/hProcess4"/>
    <dgm:cxn modelId="{DF0F93AA-01C4-EB4F-BCD3-45682B889ECC}" type="presParOf" srcId="{E5075839-91B5-7044-B058-6F21619ED097}" destId="{1AA61AE4-B7D7-E344-9826-9D64F8849257}" srcOrd="2" destOrd="0" presId="urn:microsoft.com/office/officeart/2005/8/layout/hProcess4"/>
    <dgm:cxn modelId="{CCB7E177-7CEC-854A-AF62-481291037EDD}" type="presParOf" srcId="{1AA61AE4-B7D7-E344-9826-9D64F8849257}" destId="{03FF4FCA-E73F-0D4E-979A-37EEDAE8D6FB}" srcOrd="0" destOrd="0" presId="urn:microsoft.com/office/officeart/2005/8/layout/hProcess4"/>
    <dgm:cxn modelId="{9057F65B-6365-9441-AA2A-A1B204F230D1}" type="presParOf" srcId="{03FF4FCA-E73F-0D4E-979A-37EEDAE8D6FB}" destId="{2FFED8AC-39D2-C54C-AC92-80C7D2153AE4}" srcOrd="0" destOrd="0" presId="urn:microsoft.com/office/officeart/2005/8/layout/hProcess4"/>
    <dgm:cxn modelId="{6CC1B13F-4BAD-B549-ABED-AB8C60718D0B}" type="presParOf" srcId="{03FF4FCA-E73F-0D4E-979A-37EEDAE8D6FB}" destId="{A8110EEC-AD82-434C-9290-A27EF621883E}" srcOrd="1" destOrd="0" presId="urn:microsoft.com/office/officeart/2005/8/layout/hProcess4"/>
    <dgm:cxn modelId="{93B6FC2B-5369-6442-BFD1-75010503F2BF}" type="presParOf" srcId="{03FF4FCA-E73F-0D4E-979A-37EEDAE8D6FB}" destId="{C217656A-0350-9442-A0D9-4712DFB72432}" srcOrd="2" destOrd="0" presId="urn:microsoft.com/office/officeart/2005/8/layout/hProcess4"/>
    <dgm:cxn modelId="{28CA183D-866F-8549-8B0E-63E2F53B4C0B}" type="presParOf" srcId="{03FF4FCA-E73F-0D4E-979A-37EEDAE8D6FB}" destId="{E3413BEC-7C9C-C04F-9631-99E62CA70244}" srcOrd="3" destOrd="0" presId="urn:microsoft.com/office/officeart/2005/8/layout/hProcess4"/>
    <dgm:cxn modelId="{DACC1296-51BA-D34F-AC6B-7CC4E81EA37B}" type="presParOf" srcId="{03FF4FCA-E73F-0D4E-979A-37EEDAE8D6FB}" destId="{E0F7F00A-30BA-B546-8E8A-FA8D4AE209E4}" srcOrd="4" destOrd="0" presId="urn:microsoft.com/office/officeart/2005/8/layout/hProcess4"/>
    <dgm:cxn modelId="{A403014E-F83E-2846-A88E-F12A7A7DD3EB}" type="presParOf" srcId="{1AA61AE4-B7D7-E344-9826-9D64F8849257}" destId="{379EEBE1-51F9-1646-B5B6-BC1E0819AB48}" srcOrd="1" destOrd="0" presId="urn:microsoft.com/office/officeart/2005/8/layout/hProcess4"/>
    <dgm:cxn modelId="{B589873E-406F-F949-BD2B-AF567731A91F}" type="presParOf" srcId="{1AA61AE4-B7D7-E344-9826-9D64F8849257}" destId="{78EA44FF-EF89-8248-95B2-C80BB7EF8FA7}" srcOrd="2" destOrd="0" presId="urn:microsoft.com/office/officeart/2005/8/layout/hProcess4"/>
    <dgm:cxn modelId="{62BF2648-4AF0-EE4E-8CBD-0CC5EB414FE8}" type="presParOf" srcId="{78EA44FF-EF89-8248-95B2-C80BB7EF8FA7}" destId="{44D1863D-F201-074C-B74F-4981905D6149}" srcOrd="0" destOrd="0" presId="urn:microsoft.com/office/officeart/2005/8/layout/hProcess4"/>
    <dgm:cxn modelId="{E1641178-B938-E945-944E-E2C00A883CB3}" type="presParOf" srcId="{78EA44FF-EF89-8248-95B2-C80BB7EF8FA7}" destId="{A7B9A3F5-0CD8-9344-8718-5D9C8D970C21}" srcOrd="1" destOrd="0" presId="urn:microsoft.com/office/officeart/2005/8/layout/hProcess4"/>
    <dgm:cxn modelId="{C6A71BE3-162E-9D45-B890-534E6F9AB66B}" type="presParOf" srcId="{78EA44FF-EF89-8248-95B2-C80BB7EF8FA7}" destId="{08DA2EE0-4142-7341-8D01-5F5CE72D9AD1}" srcOrd="2" destOrd="0" presId="urn:microsoft.com/office/officeart/2005/8/layout/hProcess4"/>
    <dgm:cxn modelId="{00C6D920-EC91-E442-A4B1-3273FFCE07AE}" type="presParOf" srcId="{78EA44FF-EF89-8248-95B2-C80BB7EF8FA7}" destId="{3E2ED394-5EF0-7445-9715-B775B3128571}" srcOrd="3" destOrd="0" presId="urn:microsoft.com/office/officeart/2005/8/layout/hProcess4"/>
    <dgm:cxn modelId="{68F5E478-842B-8F45-98DA-370FA441CFCC}" type="presParOf" srcId="{78EA44FF-EF89-8248-95B2-C80BB7EF8FA7}" destId="{5179691C-E4BB-7A44-908C-05EAF3039001}" srcOrd="4" destOrd="0" presId="urn:microsoft.com/office/officeart/2005/8/layout/hProcess4"/>
    <dgm:cxn modelId="{46B6B53B-2447-6746-95A3-D33658BEA372}" type="presParOf" srcId="{1AA61AE4-B7D7-E344-9826-9D64F8849257}" destId="{1037E3CE-7135-264D-82C3-7E2956D0F1DF}" srcOrd="3" destOrd="0" presId="urn:microsoft.com/office/officeart/2005/8/layout/hProcess4"/>
    <dgm:cxn modelId="{1CA9CECE-D5C6-D64F-BF60-6F2D118E445D}" type="presParOf" srcId="{1AA61AE4-B7D7-E344-9826-9D64F8849257}" destId="{3EF294AC-FB04-854B-8F3C-98E055F2836A}" srcOrd="4" destOrd="0" presId="urn:microsoft.com/office/officeart/2005/8/layout/hProcess4"/>
    <dgm:cxn modelId="{46C164AC-C08B-264A-AA7C-4E8C518ABFEB}" type="presParOf" srcId="{3EF294AC-FB04-854B-8F3C-98E055F2836A}" destId="{4867D926-EA8D-0A4B-AD69-4BAB211159CB}" srcOrd="0" destOrd="0" presId="urn:microsoft.com/office/officeart/2005/8/layout/hProcess4"/>
    <dgm:cxn modelId="{DBB9740F-E174-B74A-AEC6-C9D59F79B167}" type="presParOf" srcId="{3EF294AC-FB04-854B-8F3C-98E055F2836A}" destId="{27FFE134-25C8-4844-9149-DC9D8EBE9B0B}" srcOrd="1" destOrd="0" presId="urn:microsoft.com/office/officeart/2005/8/layout/hProcess4"/>
    <dgm:cxn modelId="{F7DF9C9A-F302-A54C-848E-946E69E573F4}" type="presParOf" srcId="{3EF294AC-FB04-854B-8F3C-98E055F2836A}" destId="{C49B987A-7BAE-914A-9001-15147BF265EA}" srcOrd="2" destOrd="0" presId="urn:microsoft.com/office/officeart/2005/8/layout/hProcess4"/>
    <dgm:cxn modelId="{CB0E142F-C4E7-9046-A6C7-49F3B4933F43}" type="presParOf" srcId="{3EF294AC-FB04-854B-8F3C-98E055F2836A}" destId="{B30C239E-E5D6-BC44-ACAB-C2E8B0678885}" srcOrd="3" destOrd="0" presId="urn:microsoft.com/office/officeart/2005/8/layout/hProcess4"/>
    <dgm:cxn modelId="{0D5882D2-EFA7-5642-8D1A-885BA7CED3B6}" type="presParOf" srcId="{3EF294AC-FB04-854B-8F3C-98E055F2836A}" destId="{621B83D0-C799-214F-8B89-D398FD3F1748}" srcOrd="4" destOrd="0" presId="urn:microsoft.com/office/officeart/2005/8/layout/hProcess4"/>
    <dgm:cxn modelId="{603F939B-545D-CE42-8126-CBA339E15553}" type="presParOf" srcId="{1AA61AE4-B7D7-E344-9826-9D64F8849257}" destId="{40716FB7-70DF-F447-9B02-C6F0E2E3363B}" srcOrd="5" destOrd="0" presId="urn:microsoft.com/office/officeart/2005/8/layout/hProcess4"/>
    <dgm:cxn modelId="{B11A9ECE-4143-E148-9DB7-D523C7F3BB0A}" type="presParOf" srcId="{1AA61AE4-B7D7-E344-9826-9D64F8849257}" destId="{341D3FDF-8E0F-E74D-A6DE-D35BEB89FEBF}" srcOrd="6" destOrd="0" presId="urn:microsoft.com/office/officeart/2005/8/layout/hProcess4"/>
    <dgm:cxn modelId="{52595533-068B-594A-93AF-44B6845948D8}" type="presParOf" srcId="{341D3FDF-8E0F-E74D-A6DE-D35BEB89FEBF}" destId="{BEDE2A24-B59C-9444-8C14-B09AFB77DAB3}" srcOrd="0" destOrd="0" presId="urn:microsoft.com/office/officeart/2005/8/layout/hProcess4"/>
    <dgm:cxn modelId="{F4372DE5-DBB1-604E-A5A7-D206B7B5A4C5}" type="presParOf" srcId="{341D3FDF-8E0F-E74D-A6DE-D35BEB89FEBF}" destId="{C36CB93B-7954-874E-B46F-76B89349002E}" srcOrd="1" destOrd="0" presId="urn:microsoft.com/office/officeart/2005/8/layout/hProcess4"/>
    <dgm:cxn modelId="{6C339C4E-8180-DA47-8576-B2E798226CC4}" type="presParOf" srcId="{341D3FDF-8E0F-E74D-A6DE-D35BEB89FEBF}" destId="{F171B5DB-4FAC-0D4F-B637-0B01D1DAF4EE}" srcOrd="2" destOrd="0" presId="urn:microsoft.com/office/officeart/2005/8/layout/hProcess4"/>
    <dgm:cxn modelId="{B0747E28-2C85-284B-B3C1-5CAA1694CCCA}" type="presParOf" srcId="{341D3FDF-8E0F-E74D-A6DE-D35BEB89FEBF}" destId="{C0F4225C-8C02-4340-AB5D-6F00F902940B}" srcOrd="3" destOrd="0" presId="urn:microsoft.com/office/officeart/2005/8/layout/hProcess4"/>
    <dgm:cxn modelId="{E0F0A43B-E219-6843-B9A4-C5D45FBF40B4}" type="presParOf" srcId="{341D3FDF-8E0F-E74D-A6DE-D35BEB89FEBF}" destId="{B5D8C511-A90B-CE47-932B-BA773FA5548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10EEC-AD82-434C-9290-A27EF621883E}">
      <dsp:nvSpPr>
        <dsp:cNvPr id="0" name=""/>
        <dsp:cNvSpPr/>
      </dsp:nvSpPr>
      <dsp:spPr>
        <a:xfrm>
          <a:off x="3521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网页抓取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网页解析</a:t>
          </a:r>
        </a:p>
      </dsp:txBody>
      <dsp:txXfrm>
        <a:off x="34909" y="1317910"/>
        <a:ext cx="1590922" cy="1008903"/>
      </dsp:txXfrm>
    </dsp:sp>
    <dsp:sp modelId="{379EEBE1-51F9-1646-B5B6-BC1E0819AB48}">
      <dsp:nvSpPr>
        <dsp:cNvPr id="0" name=""/>
        <dsp:cNvSpPr/>
      </dsp:nvSpPr>
      <dsp:spPr>
        <a:xfrm>
          <a:off x="927716" y="1592912"/>
          <a:ext cx="1850994" cy="1850994"/>
        </a:xfrm>
        <a:prstGeom prst="leftCircularArrow">
          <a:avLst>
            <a:gd name="adj1" fmla="val 3301"/>
            <a:gd name="adj2" fmla="val 407599"/>
            <a:gd name="adj3" fmla="val 2183110"/>
            <a:gd name="adj4" fmla="val 9024489"/>
            <a:gd name="adj5" fmla="val 385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13BEC-7C9C-C04F-9631-99E62CA70244}">
      <dsp:nvSpPr>
        <dsp:cNvPr id="0" name=""/>
        <dsp:cNvSpPr/>
      </dsp:nvSpPr>
      <dsp:spPr>
        <a:xfrm>
          <a:off x="371009" y="2358201"/>
          <a:ext cx="1469953" cy="5845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数据获取</a:t>
          </a:r>
        </a:p>
      </dsp:txBody>
      <dsp:txXfrm>
        <a:off x="388130" y="2375322"/>
        <a:ext cx="1435711" cy="550310"/>
      </dsp:txXfrm>
    </dsp:sp>
    <dsp:sp modelId="{A7B9A3F5-0CD8-9344-8718-5D9C8D970C21}">
      <dsp:nvSpPr>
        <dsp:cNvPr id="0" name=""/>
        <dsp:cNvSpPr/>
      </dsp:nvSpPr>
      <dsp:spPr>
        <a:xfrm>
          <a:off x="2131892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中文分词</a:t>
          </a:r>
        </a:p>
      </dsp:txBody>
      <dsp:txXfrm>
        <a:off x="2163280" y="1610186"/>
        <a:ext cx="1590922" cy="1008903"/>
      </dsp:txXfrm>
    </dsp:sp>
    <dsp:sp modelId="{1037E3CE-7135-264D-82C3-7E2956D0F1DF}">
      <dsp:nvSpPr>
        <dsp:cNvPr id="0" name=""/>
        <dsp:cNvSpPr/>
      </dsp:nvSpPr>
      <dsp:spPr>
        <a:xfrm>
          <a:off x="3042307" y="439612"/>
          <a:ext cx="2062300" cy="2062300"/>
        </a:xfrm>
        <a:prstGeom prst="circularArrow">
          <a:avLst>
            <a:gd name="adj1" fmla="val 2962"/>
            <a:gd name="adj2" fmla="val 362927"/>
            <a:gd name="adj3" fmla="val 19461562"/>
            <a:gd name="adj4" fmla="val 12575511"/>
            <a:gd name="adj5" fmla="val 345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ED394-5EF0-7445-9715-B775B3128571}">
      <dsp:nvSpPr>
        <dsp:cNvPr id="0" name=""/>
        <dsp:cNvSpPr/>
      </dsp:nvSpPr>
      <dsp:spPr>
        <a:xfrm>
          <a:off x="2499381" y="994246"/>
          <a:ext cx="1469953" cy="5845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数据处理</a:t>
          </a:r>
        </a:p>
      </dsp:txBody>
      <dsp:txXfrm>
        <a:off x="2516502" y="1011367"/>
        <a:ext cx="1435711" cy="550310"/>
      </dsp:txXfrm>
    </dsp:sp>
    <dsp:sp modelId="{27FFE134-25C8-4844-9149-DC9D8EBE9B0B}">
      <dsp:nvSpPr>
        <dsp:cNvPr id="0" name=""/>
        <dsp:cNvSpPr/>
      </dsp:nvSpPr>
      <dsp:spPr>
        <a:xfrm>
          <a:off x="4260264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文本表达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>
              <a:solidFill>
                <a:srgbClr val="C00000"/>
              </a:solidFill>
            </a:rPr>
            <a:t>文本分类</a:t>
          </a:r>
        </a:p>
      </dsp:txBody>
      <dsp:txXfrm>
        <a:off x="4291652" y="1317910"/>
        <a:ext cx="1590922" cy="1008903"/>
      </dsp:txXfrm>
    </dsp:sp>
    <dsp:sp modelId="{40716FB7-70DF-F447-9B02-C6F0E2E3363B}">
      <dsp:nvSpPr>
        <dsp:cNvPr id="0" name=""/>
        <dsp:cNvSpPr/>
      </dsp:nvSpPr>
      <dsp:spPr>
        <a:xfrm>
          <a:off x="5184459" y="1592912"/>
          <a:ext cx="1850994" cy="1850994"/>
        </a:xfrm>
        <a:prstGeom prst="leftCircularArrow">
          <a:avLst>
            <a:gd name="adj1" fmla="val 3301"/>
            <a:gd name="adj2" fmla="val 407599"/>
            <a:gd name="adj3" fmla="val 2183110"/>
            <a:gd name="adj4" fmla="val 9024489"/>
            <a:gd name="adj5" fmla="val 385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C239E-E5D6-BC44-ACAB-C2E8B0678885}">
      <dsp:nvSpPr>
        <dsp:cNvPr id="0" name=""/>
        <dsp:cNvSpPr/>
      </dsp:nvSpPr>
      <dsp:spPr>
        <a:xfrm>
          <a:off x="4627753" y="2358201"/>
          <a:ext cx="1469953" cy="5845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文本分析</a:t>
          </a:r>
        </a:p>
      </dsp:txBody>
      <dsp:txXfrm>
        <a:off x="4644874" y="2375322"/>
        <a:ext cx="1435711" cy="550310"/>
      </dsp:txXfrm>
    </dsp:sp>
    <dsp:sp modelId="{C36CB93B-7954-874E-B46F-76B89349002E}">
      <dsp:nvSpPr>
        <dsp:cNvPr id="0" name=""/>
        <dsp:cNvSpPr/>
      </dsp:nvSpPr>
      <dsp:spPr>
        <a:xfrm>
          <a:off x="6388636" y="1286522"/>
          <a:ext cx="1653698" cy="1363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文本索引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/>
            <a:t>搜索排序</a:t>
          </a:r>
        </a:p>
      </dsp:txBody>
      <dsp:txXfrm>
        <a:off x="6420024" y="1610186"/>
        <a:ext cx="1590922" cy="1008903"/>
      </dsp:txXfrm>
    </dsp:sp>
    <dsp:sp modelId="{C0F4225C-8C02-4340-AB5D-6F00F902940B}">
      <dsp:nvSpPr>
        <dsp:cNvPr id="0" name=""/>
        <dsp:cNvSpPr/>
      </dsp:nvSpPr>
      <dsp:spPr>
        <a:xfrm>
          <a:off x="6756124" y="994246"/>
          <a:ext cx="1469953" cy="5845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/>
            <a:t>文本检索</a:t>
          </a:r>
        </a:p>
      </dsp:txBody>
      <dsp:txXfrm>
        <a:off x="6773245" y="1011367"/>
        <a:ext cx="1435711" cy="550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en.wikipedia.org/wiki/Thomas_Baye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iqizhixin.com/articles/2018-10-29-26" TargetMode="Externa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nltk.org/nltk_data/" TargetMode="External"/><Relationship Id="rId2" Type="http://schemas.openxmlformats.org/officeDocument/2006/relationships/hyperlink" Target="https://pypi.douban.com/simp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rwhisper/SpamMessage" TargetMode="External"/><Relationship Id="rId2" Type="http://schemas.openxmlformats.org/officeDocument/2006/relationships/hyperlink" Target="https://blog.csdn.net/qq_38525781/article/details/86599089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案例：微博情感分析</a:t>
            </a:r>
            <a:endParaRPr lang="en-US" altLang="zh-C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1687" y="2924447"/>
            <a:ext cx="7355114" cy="18806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1200" dirty="0"/>
              <a:t>如</a:t>
            </a:r>
            <a:r>
              <a:rPr lang="en-US" altLang="zh-CN" sz="1200" dirty="0"/>
              <a:t>F</a:t>
            </a:r>
            <a:r>
              <a:rPr lang="zh-CN" altLang="en-US" sz="1200" dirty="0"/>
              <a:t>对应新年，以高兴的情绪为主；</a:t>
            </a:r>
            <a:endParaRPr lang="en-US" altLang="zh-CN" sz="1200" dirty="0"/>
          </a:p>
          <a:p>
            <a:pPr algn="just"/>
            <a:r>
              <a:rPr lang="en-US" altLang="zh-CN" sz="1200" dirty="0"/>
              <a:t>G</a:t>
            </a:r>
            <a:r>
              <a:rPr lang="zh-CN" altLang="en-US" sz="1200" dirty="0"/>
              <a:t>、</a:t>
            </a:r>
            <a:r>
              <a:rPr lang="en-US" altLang="zh-CN" sz="1200" dirty="0"/>
              <a:t>I</a:t>
            </a:r>
            <a:r>
              <a:rPr lang="zh-CN" altLang="en-US" sz="1200" dirty="0"/>
              <a:t>对应春节，也以高兴的情绪为主；</a:t>
            </a:r>
            <a:endParaRPr lang="en-US" altLang="zh-CN" sz="1200" dirty="0"/>
          </a:p>
          <a:p>
            <a:pPr algn="just"/>
            <a:r>
              <a:rPr lang="en-US" altLang="zh-CN" sz="1200" dirty="0"/>
              <a:t>A</a:t>
            </a:r>
            <a:r>
              <a:rPr lang="zh-CN" altLang="en-US" sz="1200" dirty="0"/>
              <a:t>、</a:t>
            </a:r>
            <a:r>
              <a:rPr lang="en-US" altLang="zh-CN" sz="1200" dirty="0"/>
              <a:t>D</a:t>
            </a:r>
            <a:r>
              <a:rPr lang="zh-CN" altLang="en-US" sz="1200" dirty="0"/>
              <a:t>、</a:t>
            </a:r>
            <a:r>
              <a:rPr lang="en-US" altLang="zh-CN" sz="1200" dirty="0"/>
              <a:t>E</a:t>
            </a:r>
            <a:r>
              <a:rPr lang="zh-CN" altLang="en-US" sz="1200" dirty="0"/>
              <a:t>则对应动车事故，明显看到用户以低落悲伤的情感为主，同时愤怒的情绪比例也明显上长升至全年最高；</a:t>
            </a:r>
            <a:endParaRPr lang="en-US" altLang="zh-CN" sz="1200" dirty="0"/>
          </a:p>
          <a:p>
            <a:pPr algn="just"/>
            <a:r>
              <a:rPr lang="en-US" altLang="zh-CN" sz="1200" dirty="0"/>
              <a:t>C</a:t>
            </a:r>
            <a:r>
              <a:rPr lang="zh-CN" altLang="en-US" sz="1200" dirty="0"/>
              <a:t>、</a:t>
            </a:r>
            <a:r>
              <a:rPr lang="en-US" altLang="zh-CN" sz="1200" dirty="0"/>
              <a:t>B</a:t>
            </a:r>
            <a:r>
              <a:rPr lang="zh-CN" altLang="en-US" sz="1200" dirty="0"/>
              <a:t>和</a:t>
            </a:r>
            <a:r>
              <a:rPr lang="en-US" altLang="zh-CN" sz="1200" dirty="0"/>
              <a:t>J</a:t>
            </a:r>
            <a:r>
              <a:rPr lang="zh-CN" altLang="en-US" sz="1200" dirty="0"/>
              <a:t>对应日本</a:t>
            </a:r>
            <a:r>
              <a:rPr lang="en-US" altLang="zh-CN" sz="1200" dirty="0"/>
              <a:t>3</a:t>
            </a:r>
            <a:r>
              <a:rPr lang="zh-CN" altLang="en-US" sz="1200" dirty="0"/>
              <a:t>月份的地震，以低落的情绪为主，但对</a:t>
            </a:r>
            <a:r>
              <a:rPr lang="en-US" altLang="zh-CN" sz="1200" dirty="0"/>
              <a:t>J</a:t>
            </a:r>
            <a:r>
              <a:rPr lang="zh-CN" altLang="en-US" sz="1200" dirty="0"/>
              <a:t>点，即</a:t>
            </a:r>
            <a:r>
              <a:rPr lang="en-US" altLang="zh-CN" sz="1200" dirty="0"/>
              <a:t>2011</a:t>
            </a:r>
            <a:r>
              <a:rPr lang="zh-CN" altLang="en-US" sz="1200" dirty="0"/>
              <a:t>年</a:t>
            </a:r>
            <a:r>
              <a:rPr lang="en-US" altLang="zh-CN" sz="1200" dirty="0"/>
              <a:t>03</a:t>
            </a:r>
            <a:r>
              <a:rPr lang="zh-CN" altLang="en-US" sz="1200" dirty="0"/>
              <a:t>月</a:t>
            </a:r>
            <a:r>
              <a:rPr lang="en-US" altLang="zh-CN" sz="1200" dirty="0"/>
              <a:t>17</a:t>
            </a:r>
            <a:r>
              <a:rPr lang="zh-CN" altLang="en-US" sz="1200" dirty="0"/>
              <a:t>日，愤怒的情感比例突然增加，这与当时的盛传碘盐被污染、盐荒等谣言有关；</a:t>
            </a:r>
            <a:endParaRPr lang="en-US" altLang="zh-CN" sz="1200" dirty="0"/>
          </a:p>
          <a:p>
            <a:pPr algn="just"/>
            <a:r>
              <a:rPr lang="en-US" altLang="zh-CN" sz="1200" dirty="0"/>
              <a:t>H</a:t>
            </a:r>
            <a:r>
              <a:rPr lang="zh-CN" altLang="en-US" sz="1200" dirty="0"/>
              <a:t>对应苹果前</a:t>
            </a:r>
            <a:r>
              <a:rPr lang="en-US" altLang="zh-CN" sz="1200" dirty="0"/>
              <a:t>CEO</a:t>
            </a:r>
            <a:r>
              <a:rPr lang="zh-CN" altLang="en-US" sz="1200" dirty="0"/>
              <a:t>乔布斯逝世，以低落的情绪为主，但同时，愤怒的情绪比例极低，与前面的动车事件和碘盐谣言有明显的区别。</a:t>
            </a:r>
            <a:endParaRPr lang="en-US" sz="12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BED068A-8961-4110-81C8-7C3149B3CE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605" y="764779"/>
            <a:ext cx="3936367" cy="2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情感分析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澄清一些认识</a:t>
            </a:r>
            <a:endParaRPr kumimoji="1" lang="en-US" altLang="zh-CN" dirty="0"/>
          </a:p>
          <a:p>
            <a:pPr lvl="1"/>
            <a:r>
              <a:rPr lang="zh-CN" altLang="en-US" dirty="0"/>
              <a:t>情感分析是让计算机拥有人的情感吗？</a:t>
            </a:r>
            <a:r>
              <a:rPr kumimoji="1" lang="en-US" altLang="zh-CN" dirty="0">
                <a:solidFill>
                  <a:srgbClr val="FF0000"/>
                </a:solidFill>
              </a:rPr>
              <a:t>NO!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lang="zh-CN" altLang="en-US" dirty="0"/>
              <a:t>情感分析是让计算机超越人的情感吗？</a:t>
            </a:r>
            <a:r>
              <a:rPr kumimoji="1" lang="en-US" altLang="zh-CN" dirty="0">
                <a:solidFill>
                  <a:srgbClr val="FF0000"/>
                </a:solidFill>
              </a:rPr>
              <a:t> NO!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66" y="938275"/>
            <a:ext cx="1595589" cy="2033236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/>
          <a:stretch/>
        </p:blipFill>
        <p:spPr>
          <a:xfrm>
            <a:off x="2627279" y="3196906"/>
            <a:ext cx="1521851" cy="1559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5"/>
          <p:cNvSpPr/>
          <p:nvPr/>
        </p:nvSpPr>
        <p:spPr>
          <a:xfrm>
            <a:off x="5059469" y="3341180"/>
            <a:ext cx="3030086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爱，只是一个字而已</a:t>
            </a:r>
          </a:p>
          <a:p>
            <a:r>
              <a:rPr lang="en-US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但人类千秋和万代</a:t>
            </a:r>
          </a:p>
          <a:p>
            <a:r>
              <a:rPr lang="en-US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不明白一直到现在</a:t>
            </a:r>
          </a:p>
          <a:p>
            <a:r>
              <a:rPr lang="en-US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但 A.I.</a:t>
            </a:r>
          </a:p>
          <a:p>
            <a:r>
              <a:rPr lang="en-US" sz="1200" dirty="0" err="1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能克服所有问题</a:t>
            </a:r>
            <a:endParaRPr lang="en-US" sz="12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lang="en-US" sz="12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lang="en-US" altLang="zh-CN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       ——《A.I.</a:t>
            </a:r>
            <a:r>
              <a:rPr lang="zh-CN" altLang="en-US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爱</a:t>
            </a:r>
            <a:r>
              <a:rPr lang="en-US" altLang="zh-CN" sz="12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》</a:t>
            </a:r>
            <a:endParaRPr lang="en-US" sz="12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5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列举文本分类应用案例</a:t>
            </a:r>
            <a:endParaRPr kumimoji="1"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语言识别</a:t>
            </a:r>
            <a:r>
              <a:rPr lang="zh-CN" altLang="en-US" dirty="0"/>
              <a:t>（中文，英文，日文，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垃圾网页识别</a:t>
            </a:r>
            <a:r>
              <a:rPr lang="zh-CN" altLang="en-US" dirty="0"/>
              <a:t>（垃圾网页，正常网页）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情感识别</a:t>
            </a:r>
            <a:r>
              <a:rPr lang="zh-CN" altLang="en-US" dirty="0"/>
              <a:t>（正面、负面）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主页识别</a:t>
            </a:r>
            <a:r>
              <a:rPr lang="zh-CN" altLang="en-US" dirty="0"/>
              <a:t>（主页、一般网页）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7996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2200" dirty="0"/>
                  <a:t>文本分类的</a:t>
                </a:r>
                <a:r>
                  <a:rPr kumimoji="1" lang="zh-CN" altLang="en-US" sz="2200" dirty="0">
                    <a:solidFill>
                      <a:srgbClr val="C00000"/>
                    </a:solidFill>
                  </a:rPr>
                  <a:t>形式化定义</a:t>
                </a:r>
                <a:endParaRPr kumimoji="1" lang="en-US" altLang="zh-CN" sz="2200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1900" dirty="0"/>
                  <a:t>训练过程：</a:t>
                </a:r>
                <a:endParaRPr kumimoji="1" lang="en-US" altLang="zh-CN" sz="19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/>
                  <a:t>给定</a:t>
                </a:r>
                <a:r>
                  <a:rPr kumimoji="1" lang="zh-CN" altLang="en-US" sz="1900" dirty="0">
                    <a:solidFill>
                      <a:schemeClr val="accent2"/>
                    </a:solidFill>
                  </a:rPr>
                  <a:t>文档空间 </a:t>
                </a:r>
                <a14:m>
                  <m:oMath xmlns:m="http://schemas.openxmlformats.org/officeDocument/2006/math">
                    <m:r>
                      <a:rPr kumimoji="1" lang="en-US" altLang="zh-CN" sz="19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sz="1900" dirty="0"/>
              </a:p>
              <a:p>
                <a:pPr lvl="2">
                  <a:lnSpc>
                    <a:spcPct val="110000"/>
                  </a:lnSpc>
                </a:pPr>
                <a:r>
                  <a:rPr kumimoji="1" lang="zh-CN" altLang="en-US" sz="1900" dirty="0"/>
                  <a:t>所有的文档都在此空间进行表示，一般表示为</a:t>
                </a:r>
                <a:r>
                  <a:rPr kumimoji="1" lang="zh-CN" altLang="en-US" sz="1900" dirty="0">
                    <a:solidFill>
                      <a:srgbClr val="C00000"/>
                    </a:solidFill>
                  </a:rPr>
                  <a:t>高维向量</a:t>
                </a:r>
                <a:endParaRPr kumimoji="1" lang="en-US" altLang="zh-CN" sz="1900" dirty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/>
                  <a:t>文档</a:t>
                </a:r>
                <a:r>
                  <a:rPr kumimoji="1" lang="zh-CN" altLang="en-US" sz="1900" dirty="0">
                    <a:solidFill>
                      <a:schemeClr val="accent2"/>
                    </a:solidFill>
                  </a:rPr>
                  <a:t>类别</a:t>
                </a:r>
                <a:r>
                  <a:rPr kumimoji="1" lang="zh-CN" altLang="en-US" sz="19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</a:rPr>
                          <m:t>,⋯,</m:t>
                        </m:r>
                        <m:r>
                          <a:rPr kumimoji="1" lang="zh-CN" altLang="en-US" sz="19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1900" dirty="0"/>
              </a:p>
              <a:p>
                <a:pPr lvl="2">
                  <a:lnSpc>
                    <a:spcPct val="110000"/>
                  </a:lnSpc>
                </a:pPr>
                <a:r>
                  <a:rPr kumimoji="1" lang="zh-CN" altLang="en-US" sz="1900" dirty="0"/>
                  <a:t>依据目标分类任务人工定义，比如</a:t>
                </a:r>
                <a14:m>
                  <m:oMath xmlns:m="http://schemas.openxmlformats.org/officeDocument/2006/math"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垃圾信息，正常信息</m:t>
                        </m:r>
                      </m:e>
                    </m:d>
                  </m:oMath>
                </a14:m>
                <a:endParaRPr kumimoji="1" lang="en-US" altLang="zh-CN" sz="19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/>
                  <a:t>带标签的</a:t>
                </a:r>
                <a:r>
                  <a:rPr kumimoji="1" lang="zh-CN" altLang="en-US" sz="1900" dirty="0">
                    <a:solidFill>
                      <a:schemeClr val="accent2"/>
                    </a:solidFill>
                  </a:rPr>
                  <a:t>训练集合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CN" sz="19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19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sz="1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CN" sz="19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/>
                  <a:t>基于学习</a:t>
                </a:r>
                <a:r>
                  <a:rPr kumimoji="1" lang="zh-CN" altLang="en-US" sz="1900" dirty="0">
                    <a:solidFill>
                      <a:schemeClr val="accent2"/>
                    </a:solidFill>
                  </a:rPr>
                  <a:t>算法</a:t>
                </a:r>
                <a:r>
                  <a:rPr kumimoji="1" lang="zh-CN" altLang="en-US" sz="1900" dirty="0"/>
                  <a:t>，训练得到一个分类器 </a:t>
                </a:r>
                <a14:m>
                  <m:oMath xmlns:m="http://schemas.openxmlformats.org/officeDocument/2006/math">
                    <m:r>
                      <a:rPr kumimoji="1" lang="en-US" altLang="zh-CN" sz="19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kumimoji="1" lang="en-US" altLang="zh-CN" sz="1900" i="1" dirty="0">
                  <a:latin typeface="Times" pitchFamily="2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9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zh-CN" sz="19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sz="19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19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kumimoji="1" lang="en-US" altLang="zh-CN" sz="19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en-US" altLang="zh-CN" sz="1900" dirty="0"/>
              </a:p>
              <a:p>
                <a:pPr>
                  <a:lnSpc>
                    <a:spcPct val="110000"/>
                  </a:lnSpc>
                </a:pPr>
                <a:endParaRPr kumimoji="1" lang="en-US" altLang="zh-CN" sz="1900" dirty="0"/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1900" dirty="0"/>
                  <a:t>应用</a:t>
                </a:r>
                <a:r>
                  <a:rPr kumimoji="1" lang="en-US" altLang="zh-CN" sz="1900" dirty="0"/>
                  <a:t>/</a:t>
                </a:r>
                <a:r>
                  <a:rPr kumimoji="1" lang="zh-CN" altLang="en-US" sz="1900" dirty="0"/>
                  <a:t>测试过程</a:t>
                </a:r>
                <a:endParaRPr kumimoji="1" lang="en-US" altLang="zh-CN" sz="19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/>
                  <a:t>给定：任意一个（可能在训练集合</a:t>
                </a:r>
                <a:r>
                  <a:rPr kumimoji="1" lang="en-US" altLang="zh-CN" sz="1900" dirty="0"/>
                  <a:t>D</a:t>
                </a:r>
                <a:r>
                  <a:rPr kumimoji="1" lang="zh-CN" altLang="en-US" sz="1900" dirty="0"/>
                  <a:t>中未出现）文档</a:t>
                </a:r>
                <a14:m>
                  <m:oMath xmlns:m="http://schemas.openxmlformats.org/officeDocument/2006/math">
                    <m:r>
                      <a:rPr kumimoji="1" lang="en-US" altLang="zh-CN" sz="19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sz="1900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9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sz="19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1900" dirty="0">
                    <a:solidFill>
                      <a:srgbClr val="C00000"/>
                    </a:solidFill>
                  </a:rPr>
                  <a:t>确定：</a:t>
                </a:r>
                <a14:m>
                  <m:oMath xmlns:m="http://schemas.openxmlformats.org/officeDocument/2006/math">
                    <m:r>
                      <a:rPr kumimoji="1" lang="en-US" altLang="zh-CN" sz="1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kumimoji="1" lang="en-US" altLang="zh-CN" sz="1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sz="1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sz="1900" dirty="0"/>
                  <a:t>，即对</a:t>
                </a:r>
                <a:r>
                  <a:rPr kumimoji="1" lang="en-US" altLang="zh-CN" sz="1900" dirty="0"/>
                  <a:t>d</a:t>
                </a:r>
                <a:r>
                  <a:rPr kumimoji="1" lang="zh-CN" altLang="en-US" sz="1900" dirty="0"/>
                  <a:t>而言</a:t>
                </a:r>
                <a:r>
                  <a:rPr kumimoji="1" lang="zh-CN" altLang="en-US" sz="1900" dirty="0">
                    <a:solidFill>
                      <a:srgbClr val="C00000"/>
                    </a:solidFill>
                  </a:rPr>
                  <a:t>最合适的类别</a:t>
                </a:r>
                <a:endParaRPr lang="en-US" altLang="zh-CN" sz="1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1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83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/>
              <a:t>文本分类方法介绍：</a:t>
            </a:r>
            <a:r>
              <a:rPr kumimoji="1" lang="en-US" altLang="zh-CN" dirty="0">
                <a:solidFill>
                  <a:srgbClr val="C00000"/>
                </a:solidFill>
              </a:rPr>
              <a:t>1#</a:t>
            </a:r>
            <a:r>
              <a:rPr kumimoji="1" lang="zh-CN" altLang="en-US" dirty="0">
                <a:solidFill>
                  <a:srgbClr val="C00000"/>
                </a:solidFill>
              </a:rPr>
              <a:t>人工分类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sz="1800" dirty="0"/>
              <a:t>雅虎最先提出将网页进行手工分类，</a:t>
            </a:r>
            <a:r>
              <a:rPr kumimoji="1" lang="en-US" altLang="zh-CN" sz="1800" dirty="0"/>
              <a:t>ODP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PubMed</a:t>
            </a:r>
            <a:r>
              <a:rPr kumimoji="1" lang="zh-CN" altLang="en-US" sz="1800" dirty="0"/>
              <a:t>也进行了类似的实践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准确率高（如果雇佣</a:t>
            </a:r>
            <a:r>
              <a:rPr kumimoji="1" lang="zh-CN" altLang="en-US" dirty="0">
                <a:solidFill>
                  <a:srgbClr val="C00000"/>
                </a:solidFill>
              </a:rPr>
              <a:t>专家</a:t>
            </a:r>
            <a:r>
              <a:rPr kumimoji="1" lang="zh-CN" altLang="en-US" dirty="0"/>
              <a:t>进行分类）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稳定（如果问题和团队规模可控）</a:t>
            </a:r>
            <a:endParaRPr kumimoji="1" lang="en-US" altLang="zh-CN" dirty="0"/>
          </a:p>
          <a:p>
            <a:r>
              <a:rPr kumimoji="1" lang="zh-CN" altLang="en-US" sz="1800" dirty="0"/>
              <a:t>规模化难题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费用太高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速度慢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专家团队人数太多后，准确率难以保证</a:t>
            </a:r>
            <a:endParaRPr kumimoji="1" lang="en-US" altLang="zh-CN" dirty="0"/>
          </a:p>
          <a:p>
            <a:pPr lvl="1"/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于是需要自动化的分类方法！</a:t>
            </a:r>
          </a:p>
          <a:p>
            <a:pPr>
              <a:lnSpc>
                <a:spcPct val="110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177860-2DD6-FA42-AEA0-DFE8E6D4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237" y="1634558"/>
            <a:ext cx="2566961" cy="1060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84399D-9555-614A-B4A7-0B69B50C6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238" y="2854308"/>
            <a:ext cx="2566961" cy="962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3B1D6A-1CF3-461A-B480-8A6A75C9A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394" y="4012936"/>
            <a:ext cx="3382127" cy="7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/>
              <a:t>文本分类方法介绍：</a:t>
            </a:r>
            <a:r>
              <a:rPr kumimoji="1" lang="en-US" altLang="zh-CN" dirty="0">
                <a:solidFill>
                  <a:srgbClr val="C00000"/>
                </a:solidFill>
              </a:rPr>
              <a:t>2#</a:t>
            </a:r>
            <a:r>
              <a:rPr kumimoji="1" lang="zh-CN" altLang="en-US" dirty="0">
                <a:solidFill>
                  <a:srgbClr val="C00000"/>
                </a:solidFill>
              </a:rPr>
              <a:t>基于规则的分类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sz="1800" dirty="0"/>
              <a:t>例如：</a:t>
            </a:r>
            <a:r>
              <a:rPr kumimoji="1" lang="en-US" altLang="zh-CN" sz="1800" dirty="0"/>
              <a:t>Google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alerts</a:t>
            </a:r>
            <a:r>
              <a:rPr kumimoji="1" lang="zh-CN" altLang="en-US" sz="1800" dirty="0"/>
              <a:t>是基于规则的分类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通过辅助工具创建分类规则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通常规则为布尔表达式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如     ”标题中含有 </a:t>
            </a:r>
            <a:r>
              <a:rPr kumimoji="1" lang="en-US" altLang="zh-CN" sz="1800" dirty="0"/>
              <a:t>homepage</a:t>
            </a:r>
            <a:r>
              <a:rPr kumimoji="1" lang="zh-CN" altLang="en-US" sz="1800" dirty="0"/>
              <a:t>”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AND</a:t>
            </a:r>
            <a:r>
              <a:rPr kumimoji="1" lang="zh-CN" altLang="en-US" sz="1800" dirty="0"/>
              <a:t> ”</a:t>
            </a:r>
            <a:r>
              <a:rPr kumimoji="1" lang="en-US" altLang="zh-CN" sz="1800" dirty="0"/>
              <a:t>URL</a:t>
            </a:r>
            <a:r>
              <a:rPr kumimoji="1" lang="zh-CN" altLang="en-US" sz="1800" dirty="0"/>
              <a:t>中含有</a:t>
            </a:r>
            <a:r>
              <a:rPr kumimoji="1" lang="en-US" altLang="zh-CN" sz="1800" dirty="0"/>
              <a:t>~”</a:t>
            </a:r>
          </a:p>
          <a:p>
            <a:r>
              <a:rPr kumimoji="1" lang="zh-CN" altLang="en-US" sz="1800" dirty="0"/>
              <a:t>优点：</a:t>
            </a:r>
            <a:endParaRPr kumimoji="1" lang="en-US" altLang="zh-CN" sz="1800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准确率高，</a:t>
            </a:r>
            <a:r>
              <a:rPr kumimoji="1" lang="zh-CN" altLang="en-US" dirty="0"/>
              <a:t>如果雇佣专家进行规则的编写和维护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易于</a:t>
            </a:r>
            <a:r>
              <a:rPr kumimoji="1" lang="zh-CN" altLang="en-US" dirty="0">
                <a:solidFill>
                  <a:srgbClr val="C00000"/>
                </a:solidFill>
              </a:rPr>
              <a:t>理解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sz="1800" dirty="0"/>
              <a:t>缺点：规则</a:t>
            </a:r>
            <a:r>
              <a:rPr kumimoji="1" lang="zh-CN" altLang="en-US" sz="1800" dirty="0">
                <a:solidFill>
                  <a:srgbClr val="C00000"/>
                </a:solidFill>
              </a:rPr>
              <a:t>维护任务繁重</a:t>
            </a:r>
            <a:endParaRPr kumimoji="1" lang="en-US" altLang="zh-CN" sz="1800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分类规则甚至类别经常发生变化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规则</a:t>
            </a:r>
            <a:r>
              <a:rPr kumimoji="1" lang="zh-CN" altLang="en-US" dirty="0">
                <a:solidFill>
                  <a:srgbClr val="C00000"/>
                </a:solidFill>
              </a:rPr>
              <a:t>冲突</a:t>
            </a:r>
            <a:r>
              <a:rPr kumimoji="1" lang="zh-CN" altLang="en-US" dirty="0"/>
              <a:t>问题</a:t>
            </a:r>
            <a:endParaRPr kumimoji="1" lang="zh-CN" alt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A43948-1CA8-FE4B-911B-B91B59CA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79" y="1550568"/>
            <a:ext cx="2871478" cy="22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/>
              <a:t>文本分类方法介绍：</a:t>
            </a:r>
            <a:r>
              <a:rPr kumimoji="1" lang="en-US" altLang="zh-CN" dirty="0">
                <a:solidFill>
                  <a:srgbClr val="C00000"/>
                </a:solidFill>
              </a:rPr>
              <a:t>2#</a:t>
            </a:r>
            <a:r>
              <a:rPr kumimoji="1" lang="zh-CN" altLang="en-US" dirty="0">
                <a:solidFill>
                  <a:srgbClr val="C00000"/>
                </a:solidFill>
              </a:rPr>
              <a:t>基于规则的分类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sz="1600" dirty="0"/>
              <a:t>规则分类举例</a:t>
            </a:r>
            <a:endParaRPr kumimoji="1" lang="zh-CN" alt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FB0F20-D346-7D4D-AC0C-AA8C7503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01" y="1600200"/>
            <a:ext cx="5235597" cy="3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dirty="0"/>
                  <a:t>文本分类方法介绍：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3#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基于统计学习的分类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r>
                  <a:rPr kumimoji="1" lang="zh-CN" altLang="en-US" sz="1800" dirty="0"/>
                  <a:t>把文本分类问题看成一个机器学习问题</a:t>
                </a:r>
                <a:endParaRPr kumimoji="1" lang="en-US" altLang="zh-CN" sz="1800" dirty="0"/>
              </a:p>
              <a:p>
                <a:pPr lvl="1"/>
                <a:r>
                  <a:rPr kumimoji="1" lang="zh-CN" altLang="en-US" dirty="0"/>
                  <a:t>基于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监督学习算法</a:t>
                </a:r>
                <a:r>
                  <a:rPr kumimoji="1" lang="zh-CN" altLang="en-US" dirty="0"/>
                  <a:t>，训练得到一个分类器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↦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把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CN" altLang="en-US" dirty="0"/>
                  <a:t>应用于新文档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sz="1800" dirty="0"/>
                  <a:t>没有免费的午餐</a:t>
                </a:r>
                <a:endParaRPr kumimoji="1" lang="en-US" altLang="zh-CN" sz="1800" dirty="0"/>
              </a:p>
              <a:p>
                <a:pPr lvl="1"/>
                <a:r>
                  <a:rPr kumimoji="1" lang="zh-CN" altLang="en-US" dirty="0"/>
                  <a:t>需要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手工标注</a:t>
                </a:r>
                <a:r>
                  <a:rPr kumimoji="1" lang="zh-CN" altLang="en-US" dirty="0"/>
                  <a:t>的训练数据（数据驱动）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需要把文本表达为合适的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特征向量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D5E13438-2A76-4EAB-8C76-EC8AA970047F}"/>
              </a:ext>
            </a:extLst>
          </p:cNvPr>
          <p:cNvSpPr/>
          <p:nvPr/>
        </p:nvSpPr>
        <p:spPr>
          <a:xfrm>
            <a:off x="3799211" y="3188262"/>
            <a:ext cx="1003412" cy="40460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5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90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F6951-2230-C940-98C6-D736447E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文本模块涉及的内容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D900ED1-B1D8-564B-B520-5E99E9691F3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819150"/>
          <a:ext cx="8229600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8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贝叶斯公式介绍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03926" y="3938793"/>
            <a:ext cx="4410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https://en.wikipedia.org/wiki/Thomas_Bayes</a:t>
            </a:r>
            <a:endParaRPr lang="zh-CN" altLang="en-US" dirty="0"/>
          </a:p>
        </p:txBody>
      </p:sp>
      <p:pic>
        <p:nvPicPr>
          <p:cNvPr id="1026" name="Picture 2" descr="Thomas Bay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59" y="1377517"/>
            <a:ext cx="20955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5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贝叶斯公式介绍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kumimoji="1" lang="en-US" altLang="zh-CN" b="1" dirty="0">
              <a:solidFill>
                <a:srgbClr val="C00000"/>
              </a:solidFill>
            </a:endParaRPr>
          </a:p>
        </p:txBody>
      </p:sp>
      <p:pic>
        <p:nvPicPr>
          <p:cNvPr id="2050" name="Picture 2" descr="https://miro.medium.com/max/1750/1*CnoTGGO7XeUpUMeXDrIf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" y="1295401"/>
            <a:ext cx="4439199" cy="319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5825490" y="2677886"/>
            <a:ext cx="2861310" cy="1433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/>
              <a:t>1</a:t>
            </a:r>
            <a:r>
              <a:rPr lang="zh-CN" altLang="en-US" dirty="0"/>
              <a:t>，建立先验概率和后验概率的关系</a:t>
            </a:r>
            <a:endParaRPr lang="en-US" altLang="zh-CN" dirty="0"/>
          </a:p>
          <a:p>
            <a:pPr algn="just"/>
            <a:r>
              <a:rPr lang="en-US" altLang="zh-CN" dirty="0"/>
              <a:t>2</a:t>
            </a:r>
            <a:r>
              <a:rPr lang="zh-CN" altLang="en-US" dirty="0"/>
              <a:t>，提供计算后验概率的办法</a:t>
            </a:r>
          </a:p>
        </p:txBody>
      </p:sp>
    </p:spTree>
    <p:extLst>
      <p:ext uri="{BB962C8B-B14F-4D97-AF65-F5344CB8AC3E}">
        <p14:creationId xmlns:p14="http://schemas.microsoft.com/office/powerpoint/2010/main" val="28945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85FD536-C816-FC4E-A8EA-DE7C831F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3654D62-68F9-A145-BD3C-DC4BF4A4A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基于朴素贝叶斯分类器的文本分类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1800" dirty="0"/>
                  <a:t>假设有文档</a:t>
                </a:r>
                <a:r>
                  <a:rPr kumimoji="1" lang="en-US" altLang="zh-CN" sz="1800" dirty="0"/>
                  <a:t>d</a:t>
                </a:r>
                <a:r>
                  <a:rPr kumimoji="1" lang="zh-CN" altLang="en-US" sz="1800" dirty="0"/>
                  <a:t>，文档类别集合</a:t>
                </a:r>
                <a:r>
                  <a:rPr kumimoji="1" lang="en-US" altLang="zh-CN" sz="1800" dirty="0"/>
                  <a:t>C</a:t>
                </a:r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800" dirty="0"/>
                  <a:t>分类目标：找出文档最可能属于的类别</a:t>
                </a:r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应用贝叶斯公式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800" dirty="0"/>
                  <a:t>由于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kumimoji="1" lang="zh-CN" altLang="en-US" sz="1800" dirty="0"/>
                  <a:t>与类别选取没有关系，因此可以去除</a:t>
                </a:r>
                <a:endParaRPr kumimoji="1" lang="en-US" altLang="zh-CN" sz="1800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3654D62-68F9-A145-BD3C-DC4BF4A4A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2674593-8D75-2446-ABF0-82BA9FEB4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01" y="1530122"/>
            <a:ext cx="2311400" cy="3561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7CDCE9-B10E-C04C-AA1B-5E503DE1F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531" y="2318997"/>
            <a:ext cx="2736850" cy="5564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D7A682-764A-F947-AE59-AB9506A26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74" y="3386086"/>
            <a:ext cx="2629165" cy="334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20391" y="3874727"/>
                <a:ext cx="6390410" cy="75783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/>
                  <a:t>朴素贝叶斯的目标：为文档找到“最好”的类</a:t>
                </a:r>
                <a:endParaRPr kumimoji="1" lang="en-US" altLang="zh-CN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/>
                  <a:t>什么是最好的类？</a:t>
                </a:r>
                <a:endParaRPr kumimoji="1" lang="en-US" altLang="zh-CN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1400" dirty="0"/>
                  <a:t>能够</a:t>
                </a:r>
                <a:r>
                  <a:rPr kumimoji="1" lang="zh-CN" altLang="en-US" sz="1400" dirty="0">
                    <a:solidFill>
                      <a:srgbClr val="C00000"/>
                    </a:solidFill>
                  </a:rPr>
                  <a:t>最大化后验概率的类别 </a:t>
                </a:r>
                <a:r>
                  <a:rPr kumimoji="1" lang="en-US" altLang="zh-CN" sz="1400" dirty="0"/>
                  <a:t>(maximum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a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posteriori</a:t>
                </a:r>
                <a:r>
                  <a:rPr kumimoji="1" lang="zh-CN" altLang="en-US" sz="1400" dirty="0"/>
                  <a:t>  </a:t>
                </a:r>
                <a:r>
                  <a:rPr kumimoji="1" lang="en-US" altLang="zh-CN" sz="1400" dirty="0"/>
                  <a:t>(MAP)</a:t>
                </a:r>
                <a:r>
                  <a:rPr kumimoji="1" lang="zh-CN" altLang="en-US" sz="1400" dirty="0"/>
                  <a:t> </a:t>
                </a:r>
                <a:r>
                  <a:rPr kumimoji="1" lang="en-US" altLang="zh-CN" sz="1400" dirty="0"/>
                  <a:t>class)</a:t>
                </a:r>
                <a:r>
                  <a:rPr kumimoji="1" lang="zh-CN" altLang="en-US" sz="1400" dirty="0"/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40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391" y="3874727"/>
                <a:ext cx="6390410" cy="757836"/>
              </a:xfrm>
              <a:prstGeom prst="rect">
                <a:avLst/>
              </a:prstGeom>
              <a:blipFill>
                <a:blip r:embed="rId6"/>
                <a:stretch>
                  <a:fillRect t="-2381" b="-476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CB125F7-A80D-4FF3-A782-E7FBC22ACDA9}"/>
              </a:ext>
            </a:extLst>
          </p:cNvPr>
          <p:cNvSpPr/>
          <p:nvPr/>
        </p:nvSpPr>
        <p:spPr>
          <a:xfrm>
            <a:off x="8178800" y="1687286"/>
            <a:ext cx="526227" cy="859971"/>
          </a:xfrm>
          <a:custGeom>
            <a:avLst/>
            <a:gdLst>
              <a:gd name="connsiteX0" fmla="*/ 0 w 526227"/>
              <a:gd name="connsiteY0" fmla="*/ 0 h 859971"/>
              <a:gd name="connsiteX1" fmla="*/ 453571 w 526227"/>
              <a:gd name="connsiteY1" fmla="*/ 232228 h 859971"/>
              <a:gd name="connsiteX2" fmla="*/ 489857 w 526227"/>
              <a:gd name="connsiteY2" fmla="*/ 711200 h 859971"/>
              <a:gd name="connsiteX3" fmla="*/ 97971 w 526227"/>
              <a:gd name="connsiteY3" fmla="*/ 859971 h 85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227" h="859971">
                <a:moveTo>
                  <a:pt x="0" y="0"/>
                </a:moveTo>
                <a:cubicBezTo>
                  <a:pt x="185964" y="56847"/>
                  <a:pt x="371928" y="113695"/>
                  <a:pt x="453571" y="232228"/>
                </a:cubicBezTo>
                <a:cubicBezTo>
                  <a:pt x="535214" y="350761"/>
                  <a:pt x="549124" y="606576"/>
                  <a:pt x="489857" y="711200"/>
                </a:cubicBezTo>
                <a:cubicBezTo>
                  <a:pt x="430590" y="815824"/>
                  <a:pt x="264280" y="837897"/>
                  <a:pt x="97971" y="859971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F841141-A4EC-4075-9A99-9D39473DDC5E}"/>
              </a:ext>
            </a:extLst>
          </p:cNvPr>
          <p:cNvSpPr/>
          <p:nvPr/>
        </p:nvSpPr>
        <p:spPr>
          <a:xfrm>
            <a:off x="8441913" y="2661557"/>
            <a:ext cx="526227" cy="859971"/>
          </a:xfrm>
          <a:custGeom>
            <a:avLst/>
            <a:gdLst>
              <a:gd name="connsiteX0" fmla="*/ 0 w 526227"/>
              <a:gd name="connsiteY0" fmla="*/ 0 h 859971"/>
              <a:gd name="connsiteX1" fmla="*/ 453571 w 526227"/>
              <a:gd name="connsiteY1" fmla="*/ 232228 h 859971"/>
              <a:gd name="connsiteX2" fmla="*/ 489857 w 526227"/>
              <a:gd name="connsiteY2" fmla="*/ 711200 h 859971"/>
              <a:gd name="connsiteX3" fmla="*/ 97971 w 526227"/>
              <a:gd name="connsiteY3" fmla="*/ 859971 h 85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227" h="859971">
                <a:moveTo>
                  <a:pt x="0" y="0"/>
                </a:moveTo>
                <a:cubicBezTo>
                  <a:pt x="185964" y="56847"/>
                  <a:pt x="371928" y="113695"/>
                  <a:pt x="453571" y="232228"/>
                </a:cubicBezTo>
                <a:cubicBezTo>
                  <a:pt x="535214" y="350761"/>
                  <a:pt x="549124" y="606576"/>
                  <a:pt x="489857" y="711200"/>
                </a:cubicBezTo>
                <a:cubicBezTo>
                  <a:pt x="430590" y="815824"/>
                  <a:pt x="264280" y="837897"/>
                  <a:pt x="97971" y="859971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390DDD7-EE63-461F-B529-D7953BB5DC35}"/>
              </a:ext>
            </a:extLst>
          </p:cNvPr>
          <p:cNvSpPr/>
          <p:nvPr/>
        </p:nvSpPr>
        <p:spPr>
          <a:xfrm>
            <a:off x="4681242" y="2459979"/>
            <a:ext cx="437949" cy="34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54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dirty="0"/>
                  <a:t>基于朴素贝叶斯分类器的文本分类</a:t>
                </a:r>
                <a:endParaRPr kumimoji="1" lang="en-US" altLang="zh-CN" dirty="0"/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1800" dirty="0"/>
                  <a:t>假设有文档</a:t>
                </a:r>
                <a:r>
                  <a:rPr kumimoji="1" lang="en-US" altLang="zh-CN" sz="1800" dirty="0"/>
                  <a:t>d</a:t>
                </a:r>
                <a:r>
                  <a:rPr kumimoji="1" lang="zh-CN" altLang="en-US" sz="1800" dirty="0"/>
                  <a:t>，文档类别集合</a:t>
                </a:r>
                <a:r>
                  <a:rPr kumimoji="1" lang="en-US" altLang="zh-CN" sz="1800" dirty="0"/>
                  <a:t>C</a:t>
                </a:r>
              </a:p>
              <a:p>
                <a:r>
                  <a:rPr kumimoji="1" lang="zh-CN" altLang="en-US" dirty="0"/>
                  <a:t>逐个求解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kumimoji="1" lang="zh-CN" altLang="en-US" dirty="0"/>
                  <a:t>非常困难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数目过于庞大：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CN" altLang="en-US" dirty="0"/>
                  <a:t>可以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为任意一个单词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kumimoji="1" lang="zh-CN" altLang="en-US" dirty="0"/>
                  <a:t>需要海量的训练数据去估计所有的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>
                    <a:solidFill>
                      <a:srgbClr val="C00000"/>
                    </a:solidFill>
                  </a:rPr>
                  <a:t>数据稀疏问题</a:t>
                </a:r>
              </a:p>
              <a:p>
                <a:pPr>
                  <a:lnSpc>
                    <a:spcPct val="110000"/>
                  </a:lnSpc>
                </a:pPr>
                <a:endParaRPr kumimoji="1"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7846A8F-4A96-0E4A-B3CA-46F007FBD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39" y="3225201"/>
            <a:ext cx="2629165" cy="3349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2DE6EA-19D4-8344-9D06-EA67B5AE1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39" y="3820787"/>
            <a:ext cx="3987572" cy="3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8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C9F38-62F6-504E-8384-8B47C203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CCE7DC-08AF-324C-B17F-BA728417F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718" y="836469"/>
                <a:ext cx="8229600" cy="3937000"/>
              </a:xfrm>
            </p:spPr>
            <p:txBody>
              <a:bodyPr/>
              <a:lstStyle/>
              <a:p>
                <a:r>
                  <a:rPr kumimoji="1" lang="zh-CN" altLang="en-US" dirty="0"/>
                  <a:t>基于朴素贝叶斯分类器的文本分类</a:t>
                </a:r>
                <a:endParaRPr kumimoji="1" lang="en-US" altLang="zh-CN" dirty="0"/>
              </a:p>
              <a:p>
                <a:r>
                  <a:rPr kumimoji="1" lang="zh-CN" altLang="en-US" sz="1800" dirty="0">
                    <a:solidFill>
                      <a:srgbClr val="C00000"/>
                    </a:solidFill>
                  </a:rPr>
                  <a:t>假设一：条件独立假设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kumimoji="1"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800" dirty="0">
                  <a:solidFill>
                    <a:srgbClr val="C00000"/>
                  </a:solidFill>
                </a:endParaRPr>
              </a:p>
              <a:p>
                <a:r>
                  <a:rPr kumimoji="1" lang="zh-CN" altLang="en-US" sz="1800" dirty="0"/>
                  <a:t>条件独立假设：在给定类别的条件下，文档中的</a:t>
                </a: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单词出现概率独立</a:t>
                </a:r>
                <a:endParaRPr kumimoji="1" lang="en-US" altLang="zh-CN" sz="1800" dirty="0">
                  <a:solidFill>
                    <a:srgbClr val="C00000"/>
                  </a:solidFill>
                </a:endParaRPr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pPr lvl="1"/>
                <a:r>
                  <a:rPr kumimoji="1" lang="zh-CN" altLang="en-US" sz="1800" dirty="0"/>
                  <a:t>给定类别</a:t>
                </a:r>
                <a:r>
                  <a:rPr kumimoji="1" lang="en-US" altLang="zh-CN" sz="1800" dirty="0"/>
                  <a:t>c</a:t>
                </a:r>
                <a:r>
                  <a:rPr kumimoji="1" lang="zh-CN" altLang="en-US" sz="1800" dirty="0"/>
                  <a:t>，文档</a:t>
                </a:r>
                <a:r>
                  <a:rPr kumimoji="1" lang="en-US" altLang="zh-CN" sz="1800" dirty="0"/>
                  <a:t>d</a:t>
                </a:r>
                <a:r>
                  <a:rPr kumimoji="1" lang="zh-CN" altLang="en-US" sz="1800" dirty="0"/>
                  <a:t>中所有的单词出现的联合概率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kumimoji="1" lang="zh-CN" altLang="en-US" sz="1800" dirty="0"/>
                  <a:t>可以分解为</a:t>
                </a: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各个单词出现概率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kumimoji="1" lang="zh-CN" altLang="en-US" sz="1800" dirty="0">
                    <a:solidFill>
                      <a:srgbClr val="C00000"/>
                    </a:solidFill>
                  </a:rPr>
                  <a:t>的乘积</a:t>
                </a:r>
                <a:r>
                  <a:rPr kumimoji="1" lang="zh-CN" altLang="en-US" sz="1800" dirty="0"/>
                  <a:t>，计算方法见后文</a:t>
                </a:r>
                <a:endParaRPr kumimoji="1" lang="en-US" altLang="zh-CN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CCE7DC-08AF-324C-B17F-BA728417F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718" y="836469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90FBB5D-7DFC-C046-8707-E25F6705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47" y="2142631"/>
            <a:ext cx="6199911" cy="5717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708951-B485-6145-BFF8-7E7DFF911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177" y="3608035"/>
            <a:ext cx="4095448" cy="412527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429604" y="3942472"/>
                <a:ext cx="2488584" cy="83099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zh-CN" altLang="en-US" sz="1200" dirty="0"/>
                  <a:t>：文档长度</a:t>
                </a:r>
                <a:endParaRPr kumimoji="1" lang="en-US" altLang="zh-CN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1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kumimoji="1" lang="en-US" altLang="zh-CN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kumimoji="1"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kumimoji="1" lang="zh-CN" altLang="en-US" sz="1200" dirty="0"/>
                  <a:t>：给定类别</a:t>
                </a:r>
                <a:r>
                  <a:rPr kumimoji="1" lang="en-US" altLang="zh-CN" sz="1200" i="1" dirty="0">
                    <a:latin typeface="Times" pitchFamily="2" charset="0"/>
                  </a:rPr>
                  <a:t>c</a:t>
                </a:r>
                <a:r>
                  <a:rPr kumimoji="1" lang="zh-CN" altLang="en-US" sz="1200" dirty="0"/>
                  <a:t>，出现单词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zh-CN" altLang="en-US" sz="1200" dirty="0"/>
                  <a:t>的概率</a:t>
                </a:r>
                <a:endParaRPr kumimoji="1" lang="en-US" altLang="zh-CN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1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kumimoji="1" lang="zh-CN" altLang="en-US" sz="1200" dirty="0"/>
                  <a:t>：类别</a:t>
                </a:r>
                <a:r>
                  <a:rPr kumimoji="1" lang="en-US" altLang="zh-CN" sz="1200" i="1" dirty="0">
                    <a:latin typeface="Times" pitchFamily="2" charset="0"/>
                  </a:rPr>
                  <a:t>c</a:t>
                </a:r>
                <a:r>
                  <a:rPr kumimoji="1" lang="zh-CN" altLang="en-US" sz="1200" dirty="0"/>
                  <a:t>的先验概率</a:t>
                </a:r>
                <a:endParaRPr kumimoji="1" lang="en-US" altLang="zh-CN" sz="1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604" y="3942472"/>
                <a:ext cx="2488584" cy="830997"/>
              </a:xfrm>
              <a:prstGeom prst="rect">
                <a:avLst/>
              </a:prstGeom>
              <a:blipFill>
                <a:blip r:embed="rId5"/>
                <a:stretch>
                  <a:fillRect t="-725" b="-434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2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38F83A5-394C-406D-90E0-C1C637383F7B}"/>
              </a:ext>
            </a:extLst>
          </p:cNvPr>
          <p:cNvSpPr/>
          <p:nvPr/>
        </p:nvSpPr>
        <p:spPr>
          <a:xfrm>
            <a:off x="2460171" y="3280229"/>
            <a:ext cx="4575629" cy="15457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B3B139-5DEA-1F41-8D13-139F22B1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928C3-E404-3F45-928E-3B94ED0AB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基于朴素贝叶斯分类器的文本分类：参数估计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给定训练数据之后，如何估计上述概率（参数）？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需要估计的参数包括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>
                    <a:solidFill>
                      <a:srgbClr val="C00000"/>
                    </a:solidFill>
                  </a:rPr>
                  <a:t>先验概率</a:t>
                </a:r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>
                    <a:solidFill>
                      <a:srgbClr val="C00000"/>
                    </a:solidFill>
                  </a:rPr>
                  <a:t>条件概率</a:t>
                </a:r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kumimoji="1"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for</m:t>
                    </m:r>
                    <m:r>
                      <a:rPr kumimoji="1"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all</m:t>
                    </m:r>
                    <m:r>
                      <a:rPr kumimoji="1" lang="zh-CN" alt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其中</a:t>
                </a:r>
                <a:r>
                  <a:rPr kumimoji="1" lang="en-US" altLang="zh-CN" dirty="0"/>
                  <a:t>V</a:t>
                </a:r>
                <a:r>
                  <a:rPr kumimoji="1" lang="zh-CN" altLang="en-US" dirty="0"/>
                  <a:t>为所有可能的单词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F928C3-E404-3F45-928E-3B94ED0AB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7846A8F-4A96-0E4A-B3CA-46F007FBD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3391747"/>
            <a:ext cx="2629165" cy="3349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2DE6EA-19D4-8344-9D06-EA67B5AE1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80" y="3772642"/>
            <a:ext cx="3987572" cy="339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708951-B485-6145-BFF8-7E7DFF9116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88"/>
          <a:stretch/>
        </p:blipFill>
        <p:spPr>
          <a:xfrm>
            <a:off x="2773680" y="4217770"/>
            <a:ext cx="3063240" cy="5383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3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CCD2A-5360-7E4D-91FE-B92A6A4E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ACEE9-4332-4646-B513-F896DE601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zh-CN" altLang="en-US" dirty="0"/>
                  <a:t>基于朴素贝叶斯分类器的文本分类：参数估计（最大似然估计）</a:t>
                </a:r>
                <a:endParaRPr kumimoji="1" lang="en-US" altLang="zh-CN" dirty="0"/>
              </a:p>
              <a:p>
                <a:pPr>
                  <a:spcBef>
                    <a:spcPts val="0"/>
                  </a:spcBef>
                </a:pP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先验概率</a:t>
                </a:r>
                <a:r>
                  <a:rPr kumimoji="1" lang="zh-CN" altLang="en-US" dirty="0"/>
                  <a:t>：</a:t>
                </a:r>
                <a:endParaRPr kumimoji="1" lang="en-US" altLang="zh-CN" dirty="0"/>
              </a:p>
              <a:p>
                <a:pPr>
                  <a:spcBef>
                    <a:spcPts val="0"/>
                  </a:spcBef>
                </a:pPr>
                <a:endParaRPr kumimoji="1" lang="en-US" altLang="zh-CN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训练集合中属于类别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的文档数目；</a:t>
                </a:r>
                <a:r>
                  <a:rPr kumimoji="1" lang="en-US" altLang="zh-CN" dirty="0"/>
                  <a:t>N:</a:t>
                </a:r>
                <a:r>
                  <a:rPr kumimoji="1" lang="zh-CN" altLang="en-US" dirty="0"/>
                  <a:t> 训练集合中所有文档数目</a:t>
                </a:r>
                <a:endParaRPr kumimoji="1" lang="en-US" altLang="zh-CN" dirty="0"/>
              </a:p>
              <a:p>
                <a:pPr>
                  <a:spcBef>
                    <a:spcPts val="0"/>
                  </a:spcBef>
                </a:pPr>
                <a:endParaRPr kumimoji="1" lang="en-US" altLang="zh-CN" dirty="0"/>
              </a:p>
              <a:p>
                <a:pPr>
                  <a:spcBef>
                    <a:spcPts val="0"/>
                  </a:spcBef>
                </a:pPr>
                <a:endParaRPr kumimoji="1" lang="en-US" altLang="zh-CN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条件概率</a:t>
                </a:r>
                <a:r>
                  <a:rPr kumimoji="1" lang="zh-CN" altLang="en-US" dirty="0"/>
                  <a:t>：</a:t>
                </a:r>
                <a:endParaRPr kumimoji="1" lang="en-US" altLang="zh-CN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kumimoji="1" lang="en-US" altLang="zh-CN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在训练集合中，属于类别</a:t>
                </a:r>
                <a:r>
                  <a:rPr kumimoji="1" lang="en-US" altLang="zh-CN" i="1" dirty="0">
                    <a:latin typeface="Times" pitchFamily="2" charset="0"/>
                  </a:rPr>
                  <a:t>c</a:t>
                </a:r>
                <a:r>
                  <a:rPr kumimoji="1" lang="zh-CN" altLang="en-US" dirty="0"/>
                  <a:t>的文档中包含单词</a:t>
                </a:r>
                <a:r>
                  <a:rPr kumimoji="1" lang="en-US" altLang="zh-CN" i="1" dirty="0">
                    <a:latin typeface="Times" pitchFamily="2" charset="0"/>
                  </a:rPr>
                  <a:t>t</a:t>
                </a:r>
                <a:r>
                  <a:rPr kumimoji="1" lang="zh-CN" altLang="en-US" dirty="0"/>
                  <a:t>的次数</a:t>
                </a:r>
                <a:r>
                  <a:rPr kumimoji="1" lang="zh-CN" altLang="en-US" b="1" dirty="0">
                    <a:solidFill>
                      <a:srgbClr val="C00000"/>
                    </a:solidFill>
                  </a:rPr>
                  <a:t>（包括重复出现）</a:t>
                </a:r>
                <a:endParaRPr kumimoji="1" lang="en-US" altLang="zh-CN" b="1" dirty="0">
                  <a:solidFill>
                    <a:srgbClr val="C00000"/>
                  </a:solidFill>
                </a:endParaRPr>
              </a:p>
              <a:p>
                <a:pPr lvl="1"/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ACEE9-4332-4646-B513-F896DE601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9" t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2B1B686-B0CD-DC4C-AC93-96C4BEE1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474" y="1252876"/>
            <a:ext cx="1348317" cy="5974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6A49BD-B92E-7C4E-89BB-B5B56EE6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838" y="2696608"/>
            <a:ext cx="2682648" cy="7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5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54AE6-DA28-CA4A-9849-A81557EC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0DEA4CA-B03F-8445-AB92-5388E8D0C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0545"/>
            <a:ext cx="8229600" cy="3855605"/>
          </a:xfrm>
        </p:spPr>
        <p:txBody>
          <a:bodyPr/>
          <a:lstStyle/>
          <a:p>
            <a:r>
              <a:rPr kumimoji="1" lang="zh-CN" altLang="en-US" dirty="0"/>
              <a:t>基于朴素贝叶斯分类器的文本分类：参数估计（</a:t>
            </a:r>
            <a:r>
              <a:rPr lang="zh-CN" altLang="en-US" dirty="0"/>
              <a:t>最大似然估计的问题：</a:t>
            </a:r>
            <a:r>
              <a:rPr lang="zh-CN" altLang="en-US" dirty="0">
                <a:solidFill>
                  <a:srgbClr val="C00000"/>
                </a:solidFill>
              </a:rPr>
              <a:t>零概率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如果单词</a:t>
            </a:r>
            <a:r>
              <a:rPr kumimoji="1" lang="en-US" altLang="zh-CN" dirty="0">
                <a:solidFill>
                  <a:srgbClr val="C00000"/>
                </a:solidFill>
              </a:rPr>
              <a:t>WTO</a:t>
            </a:r>
            <a:r>
              <a:rPr kumimoji="1" lang="zh-CN" altLang="en-US" dirty="0">
                <a:solidFill>
                  <a:srgbClr val="C00000"/>
                </a:solidFill>
              </a:rPr>
              <a:t>从来没有在类别</a:t>
            </a:r>
            <a:r>
              <a:rPr kumimoji="1" lang="en-US" altLang="zh-CN" dirty="0">
                <a:solidFill>
                  <a:srgbClr val="C00000"/>
                </a:solidFill>
              </a:rPr>
              <a:t>China</a:t>
            </a:r>
            <a:r>
              <a:rPr kumimoji="1" lang="zh-CN" altLang="en-US" dirty="0">
                <a:solidFill>
                  <a:srgbClr val="C00000"/>
                </a:solidFill>
              </a:rPr>
              <a:t>中出现过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FFF400-D516-B04C-A207-5972EBF4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46446"/>
            <a:ext cx="4970636" cy="22390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DF0598-7567-B048-B10B-CEE43A58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04" y="4176784"/>
            <a:ext cx="6333067" cy="579366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09E40DE-68E4-45E9-81F9-0323E151EB15}"/>
              </a:ext>
            </a:extLst>
          </p:cNvPr>
          <p:cNvSpPr/>
          <p:nvPr/>
        </p:nvSpPr>
        <p:spPr>
          <a:xfrm>
            <a:off x="6023263" y="3107387"/>
            <a:ext cx="1413164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69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54AE6-DA28-CA4A-9849-A81557EC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50DEA4CA-B03F-8445-AB92-5388E8D0C9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9585"/>
                <a:ext cx="8229600" cy="3916565"/>
              </a:xfrm>
            </p:spPr>
            <p:txBody>
              <a:bodyPr/>
              <a:lstStyle/>
              <a:p>
                <a:r>
                  <a:rPr kumimoji="1" lang="zh-CN" altLang="en-US" dirty="0"/>
                  <a:t>基于朴素贝叶斯分类器的文本分类：参数估计（</a:t>
                </a:r>
                <a:r>
                  <a:rPr lang="zh-CN" altLang="en-US" dirty="0"/>
                  <a:t>最大似然估计的问题：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零概率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kumimoji="1" lang="zh-CN" altLang="en-US" sz="1800" dirty="0"/>
                  <a:t>在训练数据中，属于</a:t>
                </a:r>
                <a:r>
                  <a:rPr kumimoji="1" lang="en-US" altLang="zh-CN" sz="1800" dirty="0"/>
                  <a:t>China</a:t>
                </a:r>
                <a:r>
                  <a:rPr kumimoji="1" lang="zh-CN" altLang="en-US" sz="1800" dirty="0"/>
                  <a:t>的文档中从来没有出现过单词</a:t>
                </a:r>
                <a:r>
                  <a:rPr kumimoji="1" lang="en-US" altLang="zh-CN" sz="1800" dirty="0"/>
                  <a:t>WTO</a:t>
                </a:r>
                <a:r>
                  <a:rPr kumimoji="1" lang="zh-CN" altLang="en-US" sz="1800" dirty="0"/>
                  <a:t>，则</a:t>
                </a:r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r>
                  <a:rPr kumimoji="1" lang="zh-CN" altLang="en-US" sz="1800" dirty="0"/>
                  <a:t>依据分类规则，则</a:t>
                </a: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所有含有</a:t>
                </a:r>
                <a:r>
                  <a:rPr kumimoji="1" lang="en-US" altLang="zh-CN" sz="1800" dirty="0">
                    <a:solidFill>
                      <a:srgbClr val="C00000"/>
                    </a:solidFill>
                  </a:rPr>
                  <a:t>WTO</a:t>
                </a: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的文档</a:t>
                </a:r>
                <a:r>
                  <a:rPr kumimoji="1" lang="zh-CN" altLang="en-US" sz="1800" dirty="0"/>
                  <a:t>属于</a:t>
                </a:r>
                <a:r>
                  <a:rPr kumimoji="1" lang="en-US" altLang="zh-CN" sz="1800" dirty="0"/>
                  <a:t>China</a:t>
                </a:r>
                <a:r>
                  <a:rPr kumimoji="1" lang="zh-CN" altLang="en-US" sz="1800" dirty="0"/>
                  <a:t>类别的概率为</a:t>
                </a:r>
                <a:r>
                  <a:rPr kumimoji="1" lang="en-US" altLang="zh-CN" sz="1800" dirty="0"/>
                  <a:t>0</a:t>
                </a:r>
                <a:r>
                  <a:rPr kumimoji="1" lang="zh-CN" altLang="en-US" sz="1800" dirty="0"/>
                  <a:t>：</a:t>
                </a:r>
                <a:endParaRPr kumimoji="1" lang="en-US" altLang="zh-CN" sz="18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𝐶h𝑖𝑛𝑎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dirty="0"/>
                  <a:t> ，如果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zh-CN" altLang="en-US" dirty="0"/>
                  <a:t>中含有单词</a:t>
                </a:r>
                <a:r>
                  <a:rPr kumimoji="1" lang="en-US" altLang="zh-CN" dirty="0"/>
                  <a:t>WTO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50DEA4CA-B03F-8445-AB92-5388E8D0C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9585"/>
                <a:ext cx="8229600" cy="3916565"/>
              </a:xfrm>
              <a:blipFill>
                <a:blip r:embed="rId2"/>
                <a:stretch>
                  <a:fillRect l="-667" t="-935" r="-2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A85355A-F552-F340-8343-3FE1BE91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38" y="1860661"/>
            <a:ext cx="6333067" cy="5793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6B72DB-BE6B-6C48-8BC9-0D714D8AB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38" y="3661802"/>
            <a:ext cx="6968067" cy="7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基于朴素贝叶斯分类器的文本分类：参数估计（</a:t>
            </a:r>
            <a:r>
              <a:rPr lang="zh-CN" altLang="en-US" dirty="0"/>
              <a:t>最大似然估计的问题：</a:t>
            </a:r>
            <a:r>
              <a:rPr lang="zh-CN" altLang="en-US" dirty="0">
                <a:solidFill>
                  <a:srgbClr val="C00000"/>
                </a:solidFill>
              </a:rPr>
              <a:t>零概率）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避免零概率：概率平滑</a:t>
            </a:r>
            <a:endParaRPr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  <a:p>
            <a:r>
              <a:rPr kumimoji="1" lang="zh-CN" altLang="en-US" dirty="0"/>
              <a:t>最大似然条件概率估计：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平滑化：</a:t>
            </a:r>
            <a:r>
              <a:rPr kumimoji="1" lang="zh-CN" altLang="en-US" dirty="0">
                <a:solidFill>
                  <a:srgbClr val="C00000"/>
                </a:solidFill>
              </a:rPr>
              <a:t>在所有的统计次数上加一次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B=|V|</a:t>
            </a:r>
            <a:r>
              <a:rPr kumimoji="1" lang="zh-CN" altLang="en-US" dirty="0">
                <a:solidFill>
                  <a:srgbClr val="C00000"/>
                </a:solidFill>
              </a:rPr>
              <a:t>：字典中所含有</a:t>
            </a:r>
            <a:r>
              <a:rPr kumimoji="1" lang="zh-CN" altLang="en-US" sz="1900" b="1" dirty="0">
                <a:solidFill>
                  <a:srgbClr val="C00000"/>
                </a:solidFill>
              </a:rPr>
              <a:t>不同的单词</a:t>
            </a:r>
            <a:r>
              <a:rPr kumimoji="1" lang="zh-CN" altLang="en-US" dirty="0">
                <a:solidFill>
                  <a:srgbClr val="C00000"/>
                </a:solidFill>
              </a:rPr>
              <a:t>数目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3E96B7-1EA7-FA49-B621-5A8CA6985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69" y="1710030"/>
            <a:ext cx="2682648" cy="750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E72F4B-9D8D-0B4B-9803-C5186AE1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527" y="3456132"/>
            <a:ext cx="5147204" cy="6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3542073" cy="368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文本分类应用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文本分类形式化定义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文本分类方法介绍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贝叶斯公式介绍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基于朴素贝叶斯分类器的文本分类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一个实例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另一个实例（课堂练习）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朴素贝叶斯的问题与效果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NLTK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文本分类实例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一个实例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03CC81-8A2D-D84F-B60F-B2B253C4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89" y="1321377"/>
            <a:ext cx="6734117" cy="2951805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2EDCEADE-F77B-41EC-A4D6-EED9D2C8BAB9}"/>
              </a:ext>
            </a:extLst>
          </p:cNvPr>
          <p:cNvSpPr/>
          <p:nvPr/>
        </p:nvSpPr>
        <p:spPr>
          <a:xfrm>
            <a:off x="2510971" y="2968171"/>
            <a:ext cx="3113315" cy="5442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4784DEE-0D48-4CAB-A7A1-7A0DE17DAAD1}"/>
              </a:ext>
            </a:extLst>
          </p:cNvPr>
          <p:cNvSpPr/>
          <p:nvPr/>
        </p:nvSpPr>
        <p:spPr>
          <a:xfrm>
            <a:off x="2258291" y="3661229"/>
            <a:ext cx="4062680" cy="61195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40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一个实例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03CC81-8A2D-D84F-B60F-B2B253C4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0932"/>
            <a:ext cx="3947938" cy="17305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59219D-BA34-4A35-BC5F-D5C21AACBBDA}"/>
              </a:ext>
            </a:extLst>
          </p:cNvPr>
          <p:cNvSpPr/>
          <p:nvPr/>
        </p:nvSpPr>
        <p:spPr>
          <a:xfrm>
            <a:off x="4638482" y="3343688"/>
            <a:ext cx="399981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B=|V|</a:t>
            </a:r>
            <a:r>
              <a:rPr kumimoji="1" lang="zh-CN" altLang="en-US" dirty="0">
                <a:solidFill>
                  <a:srgbClr val="C00000"/>
                </a:solidFill>
              </a:rPr>
              <a:t>：字典中所含有不同的单词数目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651994" y="922928"/>
            <a:ext cx="3972791" cy="2306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字典表：</a:t>
            </a:r>
            <a:r>
              <a:rPr lang="en-US" altLang="zh-CN" dirty="0"/>
              <a:t>|V|=6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Chinese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Beijing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shanghai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Macao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Tokyo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 japan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7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一个实例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03CC81-8A2D-D84F-B60F-B2B253C4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0932"/>
            <a:ext cx="3947938" cy="17305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59219D-BA34-4A35-BC5F-D5C21AACBBDA}"/>
              </a:ext>
            </a:extLst>
          </p:cNvPr>
          <p:cNvSpPr/>
          <p:nvPr/>
        </p:nvSpPr>
        <p:spPr>
          <a:xfrm>
            <a:off x="4787088" y="1981946"/>
            <a:ext cx="399981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B=|V|</a:t>
            </a:r>
            <a:r>
              <a:rPr kumimoji="1" lang="zh-CN" altLang="en-US" dirty="0">
                <a:solidFill>
                  <a:srgbClr val="C00000"/>
                </a:solidFill>
              </a:rPr>
              <a:t>：字典中所含有不同的单词数目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859825" y="704850"/>
            <a:ext cx="3358890" cy="962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字典表：</a:t>
            </a:r>
            <a:r>
              <a:rPr lang="en-US" altLang="zh-CN" dirty="0"/>
              <a:t>|V|=6</a:t>
            </a:r>
          </a:p>
          <a:p>
            <a:pPr algn="just"/>
            <a:r>
              <a:rPr lang="en-US" altLang="zh-CN" dirty="0" err="1"/>
              <a:t>Chinese,Beijing,shanghai</a:t>
            </a:r>
            <a:r>
              <a:rPr lang="en-US" altLang="zh-CN" dirty="0"/>
              <a:t>, </a:t>
            </a:r>
            <a:r>
              <a:rPr lang="en-US" altLang="zh-CN" dirty="0" err="1"/>
              <a:t>macao,Tokyo</a:t>
            </a:r>
            <a:r>
              <a:rPr lang="en-US" altLang="zh-CN" dirty="0"/>
              <a:t>, japan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52" y="2621107"/>
            <a:ext cx="4461334" cy="2243966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219200" y="1430482"/>
            <a:ext cx="2809009" cy="4260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208809" y="1873827"/>
            <a:ext cx="2819400" cy="1697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6" idx="3"/>
          </p:cNvCxnSpPr>
          <p:nvPr/>
        </p:nvCxnSpPr>
        <p:spPr>
          <a:xfrm>
            <a:off x="4028209" y="1643496"/>
            <a:ext cx="2324100" cy="197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3"/>
          </p:cNvCxnSpPr>
          <p:nvPr/>
        </p:nvCxnSpPr>
        <p:spPr>
          <a:xfrm>
            <a:off x="4028209" y="1958686"/>
            <a:ext cx="2372591" cy="241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左大括号 14"/>
          <p:cNvSpPr/>
          <p:nvPr/>
        </p:nvSpPr>
        <p:spPr>
          <a:xfrm>
            <a:off x="6380190" y="3383972"/>
            <a:ext cx="190500" cy="6026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6405343" y="4146837"/>
            <a:ext cx="190500" cy="6026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3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5687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一个实例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03CC81-8A2D-D84F-B60F-B2B253C4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0932"/>
            <a:ext cx="3947938" cy="17305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59219D-BA34-4A35-BC5F-D5C21AACBBDA}"/>
              </a:ext>
            </a:extLst>
          </p:cNvPr>
          <p:cNvSpPr/>
          <p:nvPr/>
        </p:nvSpPr>
        <p:spPr>
          <a:xfrm>
            <a:off x="4787088" y="1981946"/>
            <a:ext cx="399981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B=|V|</a:t>
            </a:r>
            <a:r>
              <a:rPr kumimoji="1" lang="zh-CN" altLang="en-US" dirty="0">
                <a:solidFill>
                  <a:srgbClr val="C00000"/>
                </a:solidFill>
              </a:rPr>
              <a:t>：字典中所含有不同的单词数目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859824" y="704850"/>
            <a:ext cx="3972791" cy="962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字典表：</a:t>
            </a:r>
            <a:r>
              <a:rPr lang="en-US" altLang="zh-CN" dirty="0"/>
              <a:t>|V|=6</a:t>
            </a:r>
          </a:p>
          <a:p>
            <a:pPr algn="just"/>
            <a:r>
              <a:rPr lang="en-US" altLang="zh-CN" dirty="0" err="1"/>
              <a:t>Chinese,Beijing,shanghai</a:t>
            </a:r>
            <a:r>
              <a:rPr lang="en-US" altLang="zh-CN" dirty="0"/>
              <a:t>,</a:t>
            </a:r>
          </a:p>
          <a:p>
            <a:pPr algn="just"/>
            <a:r>
              <a:rPr lang="en-US" altLang="zh-CN" dirty="0" err="1"/>
              <a:t>macao,Tokyo</a:t>
            </a:r>
            <a:r>
              <a:rPr lang="en-US" altLang="zh-CN" dirty="0"/>
              <a:t>, japan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263" y="2568788"/>
            <a:ext cx="4461334" cy="22439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76B71F-1FE1-274E-BD5A-D5E2A9BFA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92" r="13096" b="63503"/>
          <a:stretch/>
        </p:blipFill>
        <p:spPr>
          <a:xfrm>
            <a:off x="155864" y="4100916"/>
            <a:ext cx="4159828" cy="708455"/>
          </a:xfrm>
          <a:prstGeom prst="rect">
            <a:avLst/>
          </a:prstGeom>
        </p:spPr>
      </p:pic>
      <p:cxnSp>
        <p:nvCxnSpPr>
          <p:cNvPr id="10" name="直接箭头连接符 9"/>
          <p:cNvCxnSpPr>
            <a:endCxn id="9" idx="0"/>
          </p:cNvCxnSpPr>
          <p:nvPr/>
        </p:nvCxnSpPr>
        <p:spPr>
          <a:xfrm flipH="1">
            <a:off x="2235778" y="3477491"/>
            <a:ext cx="2481695" cy="62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大括号 10"/>
          <p:cNvSpPr/>
          <p:nvPr/>
        </p:nvSpPr>
        <p:spPr>
          <a:xfrm>
            <a:off x="6144491" y="3387436"/>
            <a:ext cx="346364" cy="6373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4315693" y="3706091"/>
            <a:ext cx="1828798" cy="58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9" idx="1"/>
          </p:cNvCxnSpPr>
          <p:nvPr/>
        </p:nvCxnSpPr>
        <p:spPr>
          <a:xfrm flipH="1">
            <a:off x="4315693" y="4417868"/>
            <a:ext cx="1908462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左大括号 18"/>
          <p:cNvSpPr/>
          <p:nvPr/>
        </p:nvSpPr>
        <p:spPr>
          <a:xfrm>
            <a:off x="6224155" y="4139045"/>
            <a:ext cx="266700" cy="5576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21A3878-DDB6-3042-9063-6C131B74A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68" y="3307573"/>
            <a:ext cx="3803698" cy="383139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1DB1767-3EE4-4B51-BD7B-056B908C0329}"/>
              </a:ext>
            </a:extLst>
          </p:cNvPr>
          <p:cNvSpPr/>
          <p:nvPr/>
        </p:nvSpPr>
        <p:spPr>
          <a:xfrm>
            <a:off x="489857" y="4863524"/>
            <a:ext cx="3650343" cy="24528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0.0003</a:t>
            </a:r>
            <a:r>
              <a:rPr lang="zh-CN" altLang="en-US" dirty="0">
                <a:solidFill>
                  <a:sysClr val="windowText" lastClr="000000"/>
                </a:solidFill>
              </a:rPr>
              <a:t>大于</a:t>
            </a:r>
            <a:r>
              <a:rPr lang="en-US" altLang="zh-CN" dirty="0">
                <a:solidFill>
                  <a:sysClr val="windowText" lastClr="000000"/>
                </a:solidFill>
              </a:rPr>
              <a:t>0.0001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另一个实例</a:t>
            </a:r>
            <a:endParaRPr kumimoji="1" lang="en-US" altLang="zh-CN" dirty="0"/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有如下文档及其分类，请使用朴素贝叶斯方法对第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个文档进行分类。</a:t>
            </a:r>
            <a:endParaRPr lang="zh-CN" altLang="en-US" sz="3200" dirty="0">
              <a:latin typeface="Arial" panose="020B0604020202020204" pitchFamily="34" charset="0"/>
            </a:endParaRP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567897"/>
              </p:ext>
            </p:extLst>
          </p:nvPr>
        </p:nvGraphicFramePr>
        <p:xfrm>
          <a:off x="1836420" y="1878647"/>
          <a:ext cx="566547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345">
                  <a:extLst>
                    <a:ext uri="{9D8B030D-6E8A-4147-A177-3AD203B41FA5}">
                      <a16:colId xmlns:a16="http://schemas.microsoft.com/office/drawing/2014/main" val="3711325205"/>
                    </a:ext>
                  </a:extLst>
                </a:gridCol>
                <a:gridCol w="2259790">
                  <a:extLst>
                    <a:ext uri="{9D8B030D-6E8A-4147-A177-3AD203B41FA5}">
                      <a16:colId xmlns:a16="http://schemas.microsoft.com/office/drawing/2014/main" val="2486145299"/>
                    </a:ext>
                  </a:extLst>
                </a:gridCol>
                <a:gridCol w="1544335">
                  <a:extLst>
                    <a:ext uri="{9D8B030D-6E8A-4147-A177-3AD203B41FA5}">
                      <a16:colId xmlns:a16="http://schemas.microsoft.com/office/drawing/2014/main" val="2346507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人民大学明德楼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671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明德楼办公室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9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北京大学未名湖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78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一勺池是小湖泊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1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未名湖是大湖泊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786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明德楼未名湖湖泊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?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402450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118360" y="3736955"/>
            <a:ext cx="530352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</a:rPr>
              <a:t>词汇表如下：</a:t>
            </a:r>
            <a:r>
              <a:rPr lang="zh-CN" altLang="zh-CN" b="1" kern="1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kern="100" dirty="0">
                <a:solidFill>
                  <a:srgbClr val="C00000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b="1" kern="100" dirty="0">
                <a:solidFill>
                  <a:srgbClr val="C00000"/>
                </a:solidFill>
                <a:latin typeface="Times New Roman" panose="02020603050405020304" pitchFamily="18" charset="0"/>
              </a:rPr>
              <a:t>个词汇</a:t>
            </a:r>
            <a:endParaRPr lang="zh-CN" altLang="zh-CN" sz="1400" b="1" kern="1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人民大学、明德楼、办公室、北京大学、未名湖、一勺池、是、小、湖泊、大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72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另一个实例</a:t>
            </a:r>
            <a:endParaRPr kumimoji="1" lang="en-US" altLang="zh-CN" dirty="0"/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有如下文档及其分类，请使用朴素贝叶斯方法对第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个文档进行分类。</a:t>
            </a:r>
            <a:endParaRPr lang="zh-CN" altLang="en-US" sz="3200" dirty="0">
              <a:latin typeface="Arial" panose="020B0604020202020204" pitchFamily="34" charset="0"/>
            </a:endParaRP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576749"/>
              </p:ext>
            </p:extLst>
          </p:nvPr>
        </p:nvGraphicFramePr>
        <p:xfrm>
          <a:off x="1836420" y="1878647"/>
          <a:ext cx="566547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345">
                  <a:extLst>
                    <a:ext uri="{9D8B030D-6E8A-4147-A177-3AD203B41FA5}">
                      <a16:colId xmlns:a16="http://schemas.microsoft.com/office/drawing/2014/main" val="3711325205"/>
                    </a:ext>
                  </a:extLst>
                </a:gridCol>
                <a:gridCol w="2259790">
                  <a:extLst>
                    <a:ext uri="{9D8B030D-6E8A-4147-A177-3AD203B41FA5}">
                      <a16:colId xmlns:a16="http://schemas.microsoft.com/office/drawing/2014/main" val="2486145299"/>
                    </a:ext>
                  </a:extLst>
                </a:gridCol>
                <a:gridCol w="1544335">
                  <a:extLst>
                    <a:ext uri="{9D8B030D-6E8A-4147-A177-3AD203B41FA5}">
                      <a16:colId xmlns:a16="http://schemas.microsoft.com/office/drawing/2014/main" val="2346507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人民大学明德楼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671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C00000"/>
                          </a:solidFill>
                          <a:effectLst/>
                        </a:rPr>
                        <a:t>明德楼办公室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9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北京大学未名湖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78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一勺池是小湖泊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1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未名湖是大湖泊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786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明德楼未名湖湖泊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?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4024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98320" y="3714236"/>
                <a:ext cx="4572000" cy="115621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计算先验概率</a:t>
                </a:r>
                <a:endParaRPr lang="zh-CN" altLang="zh-CN" sz="1400" kern="100" dirty="0">
                  <a:latin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P(</a:t>
                </a:r>
                <a:r>
                  <a:rPr lang="zh-CN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人大</a:t>
                </a:r>
                <a:r>
                  <a:rPr lang="en-US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)=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CN" altLang="zh-CN" sz="1400" kern="100" dirty="0">
                  <a:latin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P(</a:t>
                </a:r>
                <a:r>
                  <a:rPr lang="zh-CN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北大</a:t>
                </a:r>
                <a:r>
                  <a:rPr lang="en-US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)=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CN" altLang="zh-CN" sz="1400" kern="1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320" y="3714236"/>
                <a:ext cx="4572000" cy="1156214"/>
              </a:xfrm>
              <a:prstGeom prst="rect">
                <a:avLst/>
              </a:prstGeom>
              <a:blipFill>
                <a:blip r:embed="rId2"/>
                <a:stretch>
                  <a:fillRect l="-931" t="-3125" b="-156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7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另一个实例</a:t>
            </a:r>
            <a:endParaRPr kumimoji="1" lang="en-US" altLang="zh-CN" dirty="0"/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有如下文档及其分类，请使用朴素贝叶斯方法对第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个文档进行分类。</a:t>
            </a:r>
            <a:endParaRPr lang="zh-CN" altLang="en-US" sz="3200" dirty="0">
              <a:latin typeface="Arial" panose="020B0604020202020204" pitchFamily="34" charset="0"/>
            </a:endParaRP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576482"/>
              </p:ext>
            </p:extLst>
          </p:nvPr>
        </p:nvGraphicFramePr>
        <p:xfrm>
          <a:off x="1836420" y="1878647"/>
          <a:ext cx="566547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345">
                  <a:extLst>
                    <a:ext uri="{9D8B030D-6E8A-4147-A177-3AD203B41FA5}">
                      <a16:colId xmlns:a16="http://schemas.microsoft.com/office/drawing/2014/main" val="3711325205"/>
                    </a:ext>
                  </a:extLst>
                </a:gridCol>
                <a:gridCol w="2259790">
                  <a:extLst>
                    <a:ext uri="{9D8B030D-6E8A-4147-A177-3AD203B41FA5}">
                      <a16:colId xmlns:a16="http://schemas.microsoft.com/office/drawing/2014/main" val="2486145299"/>
                    </a:ext>
                  </a:extLst>
                </a:gridCol>
                <a:gridCol w="1544335">
                  <a:extLst>
                    <a:ext uri="{9D8B030D-6E8A-4147-A177-3AD203B41FA5}">
                      <a16:colId xmlns:a16="http://schemas.microsoft.com/office/drawing/2014/main" val="2346507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人民大学明德楼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671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明德楼办公室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9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北京大学未名湖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78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一勺池是小湖泊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人大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1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未名湖是大湖泊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786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明德楼未名湖湖泊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?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4024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92480" y="3714236"/>
                <a:ext cx="7639050" cy="10497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P(</a:t>
                </a:r>
                <a:r>
                  <a:rPr lang="zh-CN" altLang="zh-CN" dirty="0"/>
                  <a:t>人民大学、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明德楼</a:t>
                </a:r>
                <a:r>
                  <a:rPr lang="zh-CN" altLang="zh-CN" dirty="0"/>
                  <a:t>、办公室、北京大学、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未名湖</a:t>
                </a:r>
                <a:r>
                  <a:rPr lang="zh-CN" altLang="zh-CN" dirty="0"/>
                  <a:t>、一勺池、是、小、</a:t>
                </a:r>
                <a:r>
                  <a:rPr lang="zh-CN" altLang="zh-CN" b="1" dirty="0">
                    <a:solidFill>
                      <a:srgbClr val="C00000"/>
                    </a:solidFill>
                  </a:rPr>
                  <a:t>湖泊</a:t>
                </a:r>
                <a:r>
                  <a:rPr lang="zh-CN" altLang="zh-CN" dirty="0"/>
                  <a:t>、大</a:t>
                </a:r>
                <a:r>
                  <a:rPr lang="en-US" altLang="zh-CN" dirty="0"/>
                  <a:t>|</a:t>
                </a:r>
                <a:r>
                  <a:rPr lang="zh-CN" altLang="zh-CN" dirty="0"/>
                  <a:t>人大</a:t>
                </a:r>
                <a:r>
                  <a:rPr lang="en-US" altLang="zh-CN" dirty="0"/>
                  <a:t>)=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8+10</m:t>
                        </m:r>
                      </m:den>
                    </m:f>
                  </m:oMath>
                </a14:m>
                <a:endParaRPr lang="zh-CN" altLang="zh-CN" sz="1400" kern="1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3714236"/>
                <a:ext cx="7639050" cy="1049775"/>
              </a:xfrm>
              <a:prstGeom prst="rect">
                <a:avLst/>
              </a:prstGeom>
              <a:blipFill>
                <a:blip r:embed="rId2"/>
                <a:stretch>
                  <a:fillRect l="-558" t="-402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9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另一个实例</a:t>
            </a:r>
            <a:endParaRPr kumimoji="1" lang="en-US" altLang="zh-CN" dirty="0"/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有如下文档及其分类，请使用朴素贝叶斯方法对第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个文档进行分类。</a:t>
            </a:r>
            <a:endParaRPr lang="zh-CN" altLang="en-US" sz="3200" dirty="0">
              <a:latin typeface="Arial" panose="020B0604020202020204" pitchFamily="34" charset="0"/>
            </a:endParaRP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313235"/>
              </p:ext>
            </p:extLst>
          </p:nvPr>
        </p:nvGraphicFramePr>
        <p:xfrm>
          <a:off x="1836420" y="1878647"/>
          <a:ext cx="566547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345">
                  <a:extLst>
                    <a:ext uri="{9D8B030D-6E8A-4147-A177-3AD203B41FA5}">
                      <a16:colId xmlns:a16="http://schemas.microsoft.com/office/drawing/2014/main" val="3711325205"/>
                    </a:ext>
                  </a:extLst>
                </a:gridCol>
                <a:gridCol w="2259790">
                  <a:extLst>
                    <a:ext uri="{9D8B030D-6E8A-4147-A177-3AD203B41FA5}">
                      <a16:colId xmlns:a16="http://schemas.microsoft.com/office/drawing/2014/main" val="2486145299"/>
                    </a:ext>
                  </a:extLst>
                </a:gridCol>
                <a:gridCol w="1544335">
                  <a:extLst>
                    <a:ext uri="{9D8B030D-6E8A-4147-A177-3AD203B41FA5}">
                      <a16:colId xmlns:a16="http://schemas.microsoft.com/office/drawing/2014/main" val="2346507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人民大学明德楼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671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明德楼办公室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9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北京大学未名湖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北大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78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一勺池是小湖泊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1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未名湖是大湖泊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C00000"/>
                          </a:solidFill>
                          <a:effectLst/>
                        </a:rPr>
                        <a:t>北大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786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明德楼未名湖湖泊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?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4024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92480" y="3714236"/>
                <a:ext cx="7639050" cy="10497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P(</a:t>
                </a:r>
                <a:r>
                  <a:rPr lang="zh-CN" altLang="zh-CN" dirty="0"/>
                  <a:t>人民大学、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明德楼</a:t>
                </a:r>
                <a:r>
                  <a:rPr lang="zh-CN" altLang="zh-CN" dirty="0"/>
                  <a:t>、办公室、北京大学、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未名湖</a:t>
                </a:r>
                <a:r>
                  <a:rPr lang="zh-CN" altLang="zh-CN" dirty="0"/>
                  <a:t>、一勺池、是、小、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湖泊</a:t>
                </a:r>
                <a:r>
                  <a:rPr lang="zh-CN" altLang="zh-CN" dirty="0"/>
                  <a:t>、大</a:t>
                </a:r>
                <a:r>
                  <a:rPr lang="en-US" altLang="zh-CN" dirty="0"/>
                  <a:t>|</a:t>
                </a:r>
                <a:r>
                  <a:rPr lang="zh-CN" altLang="en-US" dirty="0"/>
                  <a:t>北大</a:t>
                </a:r>
                <a:r>
                  <a:rPr lang="en-US" altLang="zh-CN" dirty="0"/>
                  <a:t>)=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6+10</m:t>
                        </m:r>
                      </m:den>
                    </m:f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3714236"/>
                <a:ext cx="7639050" cy="1049775"/>
              </a:xfrm>
              <a:prstGeom prst="rect">
                <a:avLst/>
              </a:prstGeom>
              <a:blipFill>
                <a:blip r:embed="rId2"/>
                <a:stretch>
                  <a:fillRect l="-558" t="-402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3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066E8-E8CF-F54B-8430-928CDD35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另一个实例</a:t>
            </a:r>
            <a:endParaRPr kumimoji="1" lang="en-US" altLang="zh-CN" dirty="0"/>
          </a:p>
          <a:p>
            <a:pPr lvl="0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有如下文档及其分类，请使用朴素贝叶斯方法对第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个文档进行分类。</a:t>
            </a:r>
            <a:endParaRPr lang="zh-CN" altLang="en-US" sz="3200" dirty="0">
              <a:latin typeface="Arial" panose="020B0604020202020204" pitchFamily="34" charset="0"/>
            </a:endParaRPr>
          </a:p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121551"/>
              </p:ext>
            </p:extLst>
          </p:nvPr>
        </p:nvGraphicFramePr>
        <p:xfrm>
          <a:off x="1779270" y="1562417"/>
          <a:ext cx="5665470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345">
                  <a:extLst>
                    <a:ext uri="{9D8B030D-6E8A-4147-A177-3AD203B41FA5}">
                      <a16:colId xmlns:a16="http://schemas.microsoft.com/office/drawing/2014/main" val="3711325205"/>
                    </a:ext>
                  </a:extLst>
                </a:gridCol>
                <a:gridCol w="2259790">
                  <a:extLst>
                    <a:ext uri="{9D8B030D-6E8A-4147-A177-3AD203B41FA5}">
                      <a16:colId xmlns:a16="http://schemas.microsoft.com/office/drawing/2014/main" val="2486145299"/>
                    </a:ext>
                  </a:extLst>
                </a:gridCol>
                <a:gridCol w="1544335">
                  <a:extLst>
                    <a:ext uri="{9D8B030D-6E8A-4147-A177-3AD203B41FA5}">
                      <a16:colId xmlns:a16="http://schemas.microsoft.com/office/drawing/2014/main" val="2346507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人民大学明德楼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671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明德楼办公室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09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北京大学未名湖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78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一勺池是小湖泊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人大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12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未名湖是大湖泊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北大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7865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明德楼未名湖湖泊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?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4024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22020" y="3321806"/>
                <a:ext cx="7639050" cy="178164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zh-CN" sz="1400" dirty="0"/>
                  <a:t>计算后验概率</a:t>
                </a:r>
              </a:p>
              <a:p>
                <a:r>
                  <a:rPr lang="en-US" altLang="zh-CN" sz="1400" dirty="0"/>
                  <a:t>P(</a:t>
                </a:r>
                <a:r>
                  <a:rPr lang="zh-CN" altLang="zh-CN" sz="1400" dirty="0"/>
                  <a:t>人大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明德楼</a:t>
                </a:r>
                <a:r>
                  <a:rPr lang="zh-CN" altLang="zh-CN" sz="1400" b="1" dirty="0"/>
                  <a:t>、未名湖</a:t>
                </a:r>
                <a:r>
                  <a:rPr lang="zh-CN" altLang="zh-CN" sz="1400" dirty="0"/>
                  <a:t>、湖泊</a:t>
                </a:r>
                <a:r>
                  <a:rPr lang="en-US" altLang="zh-CN" sz="1400" dirty="0"/>
                  <a:t>)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CN" sz="1400" dirty="0"/>
                  <a:t>P(</a:t>
                </a:r>
                <a:r>
                  <a:rPr lang="zh-CN" altLang="zh-CN" sz="1400" dirty="0"/>
                  <a:t>人大</a:t>
                </a:r>
                <a:r>
                  <a:rPr lang="en-US" altLang="zh-CN" sz="1400" dirty="0"/>
                  <a:t>)P(</a:t>
                </a:r>
                <a:r>
                  <a:rPr lang="zh-CN" altLang="zh-CN" sz="1400" dirty="0"/>
                  <a:t>明德楼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人大</a:t>
                </a:r>
                <a:r>
                  <a:rPr lang="en-US" altLang="zh-CN" sz="1400" dirty="0"/>
                  <a:t>) P(</a:t>
                </a:r>
                <a:r>
                  <a:rPr lang="zh-CN" altLang="zh-CN" sz="1400" b="1" dirty="0"/>
                  <a:t>未名湖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人大</a:t>
                </a:r>
                <a:r>
                  <a:rPr lang="en-US" altLang="zh-CN" sz="1400" dirty="0"/>
                  <a:t>) P(</a:t>
                </a:r>
                <a:r>
                  <a:rPr lang="zh-CN" altLang="zh-CN" sz="1400" dirty="0"/>
                  <a:t>湖泊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人大</a:t>
                </a:r>
                <a:r>
                  <a:rPr lang="en-US" altLang="zh-CN" sz="1400" dirty="0"/>
                  <a:t>)</a:t>
                </a:r>
                <a:endParaRPr lang="zh-CN" altLang="zh-CN" sz="1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r>
                  <a:rPr lang="en-US" altLang="zh-CN" sz="1400" dirty="0"/>
                  <a:t>=18/29160=0.00062</a:t>
                </a:r>
                <a:endParaRPr lang="zh-CN" altLang="zh-CN" sz="1400" dirty="0"/>
              </a:p>
              <a:p>
                <a:endParaRPr lang="en-US" altLang="zh-CN" sz="1400" dirty="0"/>
              </a:p>
              <a:p>
                <a:r>
                  <a:rPr lang="en-US" altLang="zh-CN" sz="1400" dirty="0"/>
                  <a:t>P(</a:t>
                </a:r>
                <a:r>
                  <a:rPr lang="zh-CN" altLang="zh-CN" sz="1400" dirty="0"/>
                  <a:t>北大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明德楼</a:t>
                </a:r>
                <a:r>
                  <a:rPr lang="zh-CN" altLang="zh-CN" sz="1400" b="1" dirty="0"/>
                  <a:t>、未名湖</a:t>
                </a:r>
                <a:r>
                  <a:rPr lang="zh-CN" altLang="zh-CN" sz="1400" dirty="0"/>
                  <a:t>、湖泊</a:t>
                </a:r>
                <a:r>
                  <a:rPr lang="en-US" altLang="zh-CN" sz="1400" dirty="0"/>
                  <a:t>)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CN" sz="1400" dirty="0"/>
                  <a:t>P(</a:t>
                </a:r>
                <a:r>
                  <a:rPr lang="zh-CN" altLang="zh-CN" sz="1400" dirty="0"/>
                  <a:t>北大</a:t>
                </a:r>
                <a:r>
                  <a:rPr lang="en-US" altLang="zh-CN" sz="1400" dirty="0"/>
                  <a:t>)P(</a:t>
                </a:r>
                <a:r>
                  <a:rPr lang="zh-CN" altLang="zh-CN" sz="1400" dirty="0"/>
                  <a:t>明德楼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北大</a:t>
                </a:r>
                <a:r>
                  <a:rPr lang="en-US" altLang="zh-CN" sz="1400" dirty="0"/>
                  <a:t>) P(</a:t>
                </a:r>
                <a:r>
                  <a:rPr lang="zh-CN" altLang="zh-CN" sz="1400" b="1" dirty="0"/>
                  <a:t>未名湖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北大</a:t>
                </a:r>
                <a:r>
                  <a:rPr lang="en-US" altLang="zh-CN" sz="1400" dirty="0"/>
                  <a:t>) P(</a:t>
                </a:r>
                <a:r>
                  <a:rPr lang="zh-CN" altLang="zh-CN" sz="1400" dirty="0"/>
                  <a:t>湖泊</a:t>
                </a:r>
                <a:r>
                  <a:rPr lang="en-US" altLang="zh-CN" sz="1400" dirty="0"/>
                  <a:t>|</a:t>
                </a:r>
                <a:r>
                  <a:rPr lang="zh-CN" altLang="zh-CN" sz="1400" dirty="0"/>
                  <a:t>北大</a:t>
                </a:r>
                <a:r>
                  <a:rPr lang="en-US" altLang="zh-CN" sz="1400" dirty="0"/>
                  <a:t>)</a:t>
                </a:r>
                <a:endParaRPr lang="zh-CN" altLang="zh-CN" sz="1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altLang="zh-CN" sz="1400" dirty="0"/>
                  <a:t>=12/20480=0.00059</a:t>
                </a:r>
                <a:endParaRPr lang="zh-CN" altLang="zh-CN" sz="1400" dirty="0"/>
              </a:p>
              <a:p>
                <a:r>
                  <a:rPr lang="zh-CN" altLang="zh-CN" sz="1400" dirty="0"/>
                  <a:t>该文档分类为</a:t>
                </a:r>
                <a:r>
                  <a:rPr lang="zh-CN" altLang="zh-CN" sz="1400" dirty="0">
                    <a:solidFill>
                      <a:srgbClr val="C00000"/>
                    </a:solidFill>
                  </a:rPr>
                  <a:t>人大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" y="3321806"/>
                <a:ext cx="7639050" cy="1781642"/>
              </a:xfrm>
              <a:prstGeom prst="rect">
                <a:avLst/>
              </a:prstGeom>
              <a:blipFill>
                <a:blip r:embed="rId2"/>
                <a:stretch>
                  <a:fillRect l="-159" t="-1020" b="-136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5"/>
          <p:cNvSpPr/>
          <p:nvPr/>
        </p:nvSpPr>
        <p:spPr>
          <a:xfrm>
            <a:off x="3547110" y="2933700"/>
            <a:ext cx="2167890" cy="3581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8F55BA-AD53-4DE0-A8CF-9677161A243C}"/>
              </a:ext>
            </a:extLst>
          </p:cNvPr>
          <p:cNvSpPr/>
          <p:nvPr/>
        </p:nvSpPr>
        <p:spPr>
          <a:xfrm>
            <a:off x="2010229" y="4786086"/>
            <a:ext cx="653142" cy="3574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文本分类应用：</a:t>
            </a:r>
            <a:r>
              <a:rPr kumimoji="1" lang="zh-CN" altLang="en-US" dirty="0">
                <a:solidFill>
                  <a:srgbClr val="C00000"/>
                </a:solidFill>
              </a:rPr>
              <a:t>垃圾信息过滤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D3222C-8CD4-F14B-96B5-0D4004A1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82" y="1842044"/>
            <a:ext cx="3876562" cy="22613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C58371-9583-1C4A-A9EB-24593DD8659B}"/>
              </a:ext>
            </a:extLst>
          </p:cNvPr>
          <p:cNvSpPr txBox="1"/>
          <p:nvPr/>
        </p:nvSpPr>
        <p:spPr>
          <a:xfrm>
            <a:off x="1555047" y="430684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垃圾</a:t>
            </a:r>
            <a:r>
              <a:rPr kumimoji="1" lang="en-US" altLang="zh-CN" dirty="0"/>
              <a:t>Email</a:t>
            </a:r>
            <a:endParaRPr kumimoji="1"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C7180F-4906-4F4A-B237-F0606A3AA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929466"/>
              </p:ext>
            </p:extLst>
          </p:nvPr>
        </p:nvGraphicFramePr>
        <p:xfrm>
          <a:off x="4671382" y="1004208"/>
          <a:ext cx="3896431" cy="32774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短信内容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1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商业秘密的秘密性那是维系其商业价值和垄断地位的前提条件之一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南口阿玛施新春第一批限量春装到店啦 春暖花开淑女裙、冰蓝色公主衫气质粉小西装、冰丝女王长半裙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带给我们大常州一场壮观的视觉盛宴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有原因不明的泌尿系统结石等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年从盐城拉回来的麻麻的嫁妆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感谢致电杭州萧山全金釜韩国烧烤店，本店位于金城路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号。韩式烧烤等，价格实惠、欢迎惠顾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全金釜韩国烧烤店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7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这款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UVe</a:t>
                      </a:r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智能杀菌机器人是扫地机的最佳伴侣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一次价值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元王牌项目；可充值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元店内项目卡一张；可以参与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动好生活百分百抽奖机会一次！预约电话：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xxxxxxxxxxx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此类皮肤特别容易招惹粉刺、黑头等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长期诚信在本市作各类资格职称（以及印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章、牌、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等。祥：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李伟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7B92045-8782-074A-B761-9B66BC9CDC8B}"/>
              </a:ext>
            </a:extLst>
          </p:cNvPr>
          <p:cNvSpPr txBox="1"/>
          <p:nvPr/>
        </p:nvSpPr>
        <p:spPr>
          <a:xfrm>
            <a:off x="6216601" y="44267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垃圾短信</a:t>
            </a:r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8A67C-60C8-5B41-8869-2000A227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AE75B6-35C0-6747-AE35-DBFBCB16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14" y="1276416"/>
            <a:ext cx="6663690" cy="3514479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9A1C1478-58B1-43AC-BA2D-F6C916204B11}"/>
              </a:ext>
            </a:extLst>
          </p:cNvPr>
          <p:cNvSpPr/>
          <p:nvPr/>
        </p:nvSpPr>
        <p:spPr>
          <a:xfrm>
            <a:off x="1878676" y="2627169"/>
            <a:ext cx="1160318" cy="5680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847685-B863-4B89-B5EA-C646B675FA61}"/>
              </a:ext>
            </a:extLst>
          </p:cNvPr>
          <p:cNvSpPr/>
          <p:nvPr/>
        </p:nvSpPr>
        <p:spPr>
          <a:xfrm>
            <a:off x="2367049" y="4099214"/>
            <a:ext cx="1877291" cy="498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31CE08-4DFF-3945-85E2-766BF0B80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5687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朴素贝叶斯训练算法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7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18A7B-0830-A744-9C3C-B69477B9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B1E7E-E894-1B47-BD9A-40DB32882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朴素贝叶斯应用</a:t>
            </a:r>
            <a:r>
              <a:rPr kumimoji="1" lang="en-US" altLang="zh-CN" dirty="0"/>
              <a:t>/</a:t>
            </a:r>
            <a:r>
              <a:rPr kumimoji="1" lang="zh-CN" altLang="en-US" dirty="0"/>
              <a:t>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31EA2-6786-EA49-A38C-67DF43BE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61" y="1527117"/>
            <a:ext cx="6553200" cy="27686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2FEC2AA-1523-446F-9E60-3107F618E338}"/>
              </a:ext>
            </a:extLst>
          </p:cNvPr>
          <p:cNvSpPr/>
          <p:nvPr/>
        </p:nvSpPr>
        <p:spPr>
          <a:xfrm>
            <a:off x="2654877" y="3797531"/>
            <a:ext cx="1884218" cy="58015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832022" y="3621314"/>
            <a:ext cx="1759528" cy="58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参考下页</a:t>
            </a:r>
          </a:p>
        </p:txBody>
      </p:sp>
      <p:cxnSp>
        <p:nvCxnSpPr>
          <p:cNvPr id="8" name="直接箭头连接符 7"/>
          <p:cNvCxnSpPr>
            <a:endCxn id="9" idx="6"/>
          </p:cNvCxnSpPr>
          <p:nvPr/>
        </p:nvCxnSpPr>
        <p:spPr>
          <a:xfrm flipH="1" flipV="1">
            <a:off x="5294167" y="3566911"/>
            <a:ext cx="1537856" cy="32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12FEC2AA-1523-446F-9E60-3107F618E338}"/>
              </a:ext>
            </a:extLst>
          </p:cNvPr>
          <p:cNvSpPr/>
          <p:nvPr/>
        </p:nvSpPr>
        <p:spPr>
          <a:xfrm>
            <a:off x="3409949" y="3276831"/>
            <a:ext cx="1884218" cy="58015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2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D0140-9FD7-874B-A4A8-F2B9A4948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通过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把乘法变成加法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17FAA0-BB05-DC4A-AE79-6FBCA0D9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计算机表达概率相乘所遇到的问题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如果把很多个概率（</a:t>
            </a:r>
            <a:r>
              <a:rPr kumimoji="1" lang="en-US" altLang="zh-CN" dirty="0"/>
              <a:t>0~1</a:t>
            </a:r>
            <a:r>
              <a:rPr kumimoji="1" lang="zh-CN" altLang="en-US" dirty="0"/>
              <a:t>之间的数字）相乘，会很快得到低于计算机所能表达精度的数字（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floating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point underflow</a:t>
            </a:r>
            <a:r>
              <a:rPr kumimoji="1" lang="zh-CN" altLang="en-US" dirty="0"/>
              <a:t>），</a:t>
            </a:r>
            <a:r>
              <a:rPr kumimoji="1" lang="zh-CN" altLang="en-US" dirty="0">
                <a:solidFill>
                  <a:srgbClr val="C00000"/>
                </a:solidFill>
              </a:rPr>
              <a:t>从而得到</a:t>
            </a:r>
            <a:r>
              <a:rPr kumimoji="1" lang="en-US" altLang="zh-CN" dirty="0">
                <a:solidFill>
                  <a:srgbClr val="C00000"/>
                </a:solidFill>
              </a:rPr>
              <a:t>0</a:t>
            </a:r>
            <a:r>
              <a:rPr kumimoji="1" lang="zh-CN" altLang="en-US" dirty="0">
                <a:solidFill>
                  <a:srgbClr val="C00000"/>
                </a:solidFill>
              </a:rPr>
              <a:t>概率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/>
              <a:t>解决方案：</a:t>
            </a:r>
            <a:r>
              <a:rPr kumimoji="1" lang="en-US" altLang="zh-CN" dirty="0">
                <a:solidFill>
                  <a:srgbClr val="C00000"/>
                </a:solidFill>
              </a:rPr>
              <a:t>log(XY)=log(X)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+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log(Y)</a:t>
            </a:r>
          </a:p>
          <a:p>
            <a:pPr lvl="1"/>
            <a:r>
              <a:rPr kumimoji="1" lang="zh-CN" altLang="en-US" dirty="0"/>
              <a:t>通过求</a:t>
            </a:r>
            <a:r>
              <a:rPr kumimoji="1" lang="en-US" altLang="zh-CN" dirty="0"/>
              <a:t>log</a:t>
            </a:r>
            <a:r>
              <a:rPr kumimoji="1" lang="zh-CN" altLang="en-US" dirty="0"/>
              <a:t>和的方式表达积的</a:t>
            </a:r>
            <a:r>
              <a:rPr kumimoji="1" lang="en-US" altLang="zh-CN" dirty="0"/>
              <a:t>log</a:t>
            </a:r>
          </a:p>
          <a:p>
            <a:pPr lvl="1"/>
            <a:r>
              <a:rPr kumimoji="1" lang="zh-CN" altLang="en-US" dirty="0"/>
              <a:t>注意：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是一个单增函数，取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后的函数并不改变其最大值点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因此，</a:t>
            </a:r>
            <a:r>
              <a:rPr kumimoji="1" lang="en-US" altLang="zh-CN" dirty="0"/>
              <a:t>Naïve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Bayes</a:t>
            </a:r>
            <a:r>
              <a:rPr kumimoji="1" lang="zh-CN" altLang="en-US" dirty="0"/>
              <a:t>实际去计算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3EB336-0038-694F-9532-CF68F718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08" y="3259287"/>
            <a:ext cx="5889460" cy="1050247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491B10D-0416-4E36-B72E-36EFEA9D8E5D}"/>
              </a:ext>
            </a:extLst>
          </p:cNvPr>
          <p:cNvSpPr/>
          <p:nvPr/>
        </p:nvSpPr>
        <p:spPr>
          <a:xfrm>
            <a:off x="5192486" y="1977571"/>
            <a:ext cx="3115885" cy="1814286"/>
          </a:xfrm>
          <a:custGeom>
            <a:avLst/>
            <a:gdLst>
              <a:gd name="connsiteX0" fmla="*/ 0 w 3115885"/>
              <a:gd name="connsiteY0" fmla="*/ 0 h 1814286"/>
              <a:gd name="connsiteX1" fmla="*/ 2293257 w 3115885"/>
              <a:gd name="connsiteY1" fmla="*/ 58058 h 1814286"/>
              <a:gd name="connsiteX2" fmla="*/ 3037114 w 3115885"/>
              <a:gd name="connsiteY2" fmla="*/ 631372 h 1814286"/>
              <a:gd name="connsiteX3" fmla="*/ 3004457 w 3115885"/>
              <a:gd name="connsiteY3" fmla="*/ 1603829 h 1814286"/>
              <a:gd name="connsiteX4" fmla="*/ 2242457 w 3115885"/>
              <a:gd name="connsiteY4" fmla="*/ 1814286 h 18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885" h="1814286">
                <a:moveTo>
                  <a:pt x="0" y="0"/>
                </a:moveTo>
                <a:lnTo>
                  <a:pt x="2293257" y="58058"/>
                </a:lnTo>
                <a:cubicBezTo>
                  <a:pt x="2799443" y="163287"/>
                  <a:pt x="2918581" y="373744"/>
                  <a:pt x="3037114" y="631372"/>
                </a:cubicBezTo>
                <a:cubicBezTo>
                  <a:pt x="3155647" y="889000"/>
                  <a:pt x="3136900" y="1406677"/>
                  <a:pt x="3004457" y="1603829"/>
                </a:cubicBezTo>
                <a:cubicBezTo>
                  <a:pt x="2872014" y="1800981"/>
                  <a:pt x="2557235" y="1807633"/>
                  <a:pt x="2242457" y="1814286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85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F7FAC-16B8-4D45-8659-551FA940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朴素贝叶斯时间复杂度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DC46C2-7DF3-6047-997B-C4B6EFA8B1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algn="just">
                  <a:lnSpc>
                    <a:spcPct val="120000"/>
                  </a:lnSpc>
                </a:pPr>
                <a:endParaRPr kumimoji="1" lang="en-US" altLang="zh-CN" dirty="0"/>
              </a:p>
              <a:p>
                <a:pPr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𝑎𝑣𝑒</m:t>
                        </m:r>
                      </m:sub>
                    </m:sSub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平均文档长度；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：训练文档集合；</a:t>
                </a:r>
                <a:r>
                  <a:rPr kumimoji="1" lang="en-US" altLang="zh-CN" dirty="0"/>
                  <a:t>V</a:t>
                </a:r>
                <a:r>
                  <a:rPr kumimoji="1" lang="zh-CN" altLang="en-US" dirty="0"/>
                  <a:t>：字典集合；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：类别集合</a:t>
                </a:r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𝑎𝑣𝑒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</a:rPr>
                  <a:t>: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个训练文档，每个文档的每个单词，参与统计计数</a:t>
                </a:r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</a:rPr>
                  <a:t>: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zh-CN" altLang="en-US" dirty="0"/>
                  <a:t>基于统计计数，每个类别的每个单词的概率</a:t>
                </a:r>
                <a:r>
                  <a:rPr kumimoji="1" lang="en-US" altLang="zh-CN" dirty="0"/>
                  <a:t>p(</a:t>
                </a:r>
                <a:r>
                  <a:rPr kumimoji="1" lang="en-US" altLang="zh-CN" dirty="0" err="1"/>
                  <a:t>tj|Ci</a:t>
                </a:r>
                <a:r>
                  <a:rPr kumimoji="1" lang="en-US" altLang="zh-CN" dirty="0"/>
                  <a:t>)</a:t>
                </a:r>
              </a:p>
              <a:p>
                <a:pPr lvl="1" algn="just">
                  <a:lnSpc>
                    <a:spcPct val="120000"/>
                  </a:lnSpc>
                </a:pPr>
                <a:r>
                  <a:rPr kumimoji="1" lang="zh-CN" altLang="en-US" dirty="0"/>
                  <a:t>一般而言：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𝑎𝑣𝑒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:r>
                  <a:rPr kumimoji="1"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</a:rPr>
                  <a:t>: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个测试文档，测试文档的每个单词，切割下来</a:t>
                </a:r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:r>
                  <a:rPr kumimoji="1" lang="en-US" altLang="zh-CN" dirty="0">
                    <a:solidFill>
                      <a:srgbClr val="C00000"/>
                    </a:solidFill>
                  </a:rPr>
                  <a:t>|C|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kumimoji="1" lang="zh-CN" altLang="en-US" dirty="0"/>
                  <a:t>每个类别，不同的单词参与</a:t>
                </a:r>
                <a:r>
                  <a:rPr kumimoji="1" lang="en-US" altLang="zh-CN" dirty="0"/>
                  <a:t>p(</a:t>
                </a:r>
                <a:r>
                  <a:rPr kumimoji="1" lang="en-US" altLang="zh-CN" dirty="0" err="1"/>
                  <a:t>Ci|d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的计算</a:t>
                </a:r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:r>
                  <a:rPr kumimoji="1" lang="zh-CN" altLang="en-US" dirty="0"/>
                  <a:t>测试时间复杂度：对文档长度而言为线性</a:t>
                </a:r>
                <a:endParaRPr kumimoji="1" lang="en-US" altLang="zh-CN" dirty="0"/>
              </a:p>
              <a:p>
                <a:pPr lvl="1" algn="just">
                  <a:lnSpc>
                    <a:spcPct val="120000"/>
                  </a:lnSpc>
                </a:pPr>
                <a:r>
                  <a:rPr kumimoji="1" lang="zh-CN" altLang="en-US" dirty="0"/>
                  <a:t>结论：朴素贝叶斯在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训练和测试中均为线性时间复杂度</a:t>
                </a:r>
                <a:r>
                  <a:rPr kumimoji="1" lang="zh-CN" altLang="en-US" dirty="0"/>
                  <a:t>（对文档长度而言）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DC46C2-7DF3-6047-997B-C4B6EFA8B1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A75C63C-A8E7-2A47-8A44-8E47DCDC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33" y="2259693"/>
            <a:ext cx="3604492" cy="86543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-14162" y="2852442"/>
            <a:ext cx="9172323" cy="80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1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54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5D572-899D-D347-94D9-B4822D61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C5E485-E94C-4A43-92C5-83D9D8AED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dirty="0"/>
                      <m:t>朴素贝叶斯的问题与效果</m:t>
                    </m:r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800" dirty="0"/>
                      <m:t>假设二：</m:t>
                    </m:r>
                    <m:r>
                      <m:rPr>
                        <m:nor/>
                      </m:rPr>
                      <a:rPr kumimoji="1" lang="zh-CN" altLang="en-US" sz="1800" dirty="0" smtClean="0">
                        <a:solidFill>
                          <a:srgbClr val="C00000"/>
                        </a:solidFill>
                      </a:rPr>
                      <m:t>位置无关</m:t>
                    </m:r>
                    <m:r>
                      <m:rPr>
                        <m:nor/>
                      </m:rPr>
                      <a:rPr kumimoji="1" lang="zh-CN" altLang="en-US" sz="1800" dirty="0" smtClean="0"/>
                      <m:t>假设</m:t>
                    </m:r>
                  </m:oMath>
                </a14:m>
                <a:endParaRPr kumimoji="1" lang="en-US" altLang="zh-CN" sz="1800" dirty="0"/>
              </a:p>
              <a:p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kumimoji="1" lang="en-US" altLang="zh-CN" sz="1800" dirty="0"/>
              </a:p>
              <a:p>
                <a:pPr lvl="1"/>
                <a:r>
                  <a:rPr kumimoji="1" lang="zh-CN" altLang="en-US" dirty="0"/>
                  <a:t>假设对于属于类别“</a:t>
                </a:r>
                <a:r>
                  <a:rPr kumimoji="1" lang="en-US" altLang="zh-CN" dirty="0"/>
                  <a:t>China</a:t>
                </a:r>
                <a:r>
                  <a:rPr kumimoji="1" lang="zh-CN" altLang="en-US" dirty="0"/>
                  <a:t>”的一个文档</a:t>
                </a:r>
                <a:r>
                  <a:rPr kumimoji="1" lang="en-US" altLang="zh-CN" dirty="0"/>
                  <a:t>d</a:t>
                </a:r>
                <a:r>
                  <a:rPr kumimoji="1" lang="zh-CN" altLang="en-US" dirty="0"/>
                  <a:t>，其第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个位置出现</a:t>
                </a:r>
                <a:r>
                  <a:rPr kumimoji="1" lang="en-US" altLang="zh-CN" dirty="0"/>
                  <a:t>Beijing</a:t>
                </a:r>
                <a:r>
                  <a:rPr kumimoji="1" lang="zh-CN" altLang="en-US" dirty="0"/>
                  <a:t>和最后一个位置出现</a:t>
                </a:r>
                <a:r>
                  <a:rPr kumimoji="1" lang="en-US" altLang="zh-CN" dirty="0"/>
                  <a:t>Beijing</a:t>
                </a:r>
                <a:r>
                  <a:rPr kumimoji="1" lang="zh-CN" altLang="en-US" dirty="0"/>
                  <a:t>，所产生的效果是一样的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C5E485-E94C-4A43-92C5-83D9D8AED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9CC7A66-99DC-AE44-8AF0-B853A0606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919" y="2839605"/>
            <a:ext cx="2195944" cy="1651214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833503" y="845127"/>
            <a:ext cx="3181352" cy="668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条件独立假设前文已经介绍</a:t>
            </a:r>
          </a:p>
        </p:txBody>
      </p:sp>
      <p:sp>
        <p:nvSpPr>
          <p:cNvPr id="6" name="矩形 5"/>
          <p:cNvSpPr/>
          <p:nvPr/>
        </p:nvSpPr>
        <p:spPr>
          <a:xfrm>
            <a:off x="900546" y="3311966"/>
            <a:ext cx="4042063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dirty="0"/>
              <a:t>词袋假设</a:t>
            </a:r>
            <a:r>
              <a:rPr kumimoji="1" lang="en-US" altLang="zh-CN" dirty="0"/>
              <a:t>(Bag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words,</a:t>
            </a:r>
            <a:r>
              <a:rPr kumimoji="1" lang="zh-CN" altLang="en-US" dirty="0"/>
              <a:t> </a:t>
            </a:r>
            <a:r>
              <a:rPr kumimoji="1" lang="en-US" altLang="zh-CN" dirty="0"/>
              <a:t>BOW)</a:t>
            </a:r>
          </a:p>
          <a:p>
            <a:r>
              <a:rPr kumimoji="1" lang="zh-CN" altLang="en-US" dirty="0"/>
              <a:t>假设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rgbClr val="C00000"/>
                </a:solidFill>
              </a:rPr>
              <a:t>不同单词之间独立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/>
              <a:t>假设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rgbClr val="C00000"/>
                </a:solidFill>
              </a:rPr>
              <a:t>与位置无关</a:t>
            </a:r>
          </a:p>
        </p:txBody>
      </p:sp>
    </p:spTree>
    <p:extLst>
      <p:ext uri="{BB962C8B-B14F-4D97-AF65-F5344CB8AC3E}">
        <p14:creationId xmlns:p14="http://schemas.microsoft.com/office/powerpoint/2010/main" val="99681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1160C-76A9-674B-992A-DDB585E9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B2161F-FB5C-9C4A-98BE-787E91C28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600" dirty="0"/>
                      <m:t>朴素贝叶斯的问题与效果</m:t>
                    </m:r>
                  </m:oMath>
                </a14:m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600" dirty="0">
                    <a:solidFill>
                      <a:srgbClr val="C00000"/>
                    </a:solidFill>
                  </a:rPr>
                  <a:t>上述独立性假设是否合理？</a:t>
                </a:r>
                <a:endParaRPr kumimoji="1" lang="en-US" altLang="zh-CN" sz="16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600" dirty="0">
                    <a:solidFill>
                      <a:srgbClr val="C00000"/>
                    </a:solidFill>
                  </a:rPr>
                  <a:t>条件</a:t>
                </a:r>
                <a:r>
                  <a:rPr kumimoji="1" lang="zh-CN" altLang="en-US" sz="1600" dirty="0"/>
                  <a:t>独立：</a:t>
                </a:r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600" dirty="0">
                    <a:solidFill>
                      <a:srgbClr val="C00000"/>
                    </a:solidFill>
                  </a:rPr>
                  <a:t>位置</a:t>
                </a:r>
                <a:r>
                  <a:rPr kumimoji="1" lang="zh-CN" altLang="en-US" sz="1600" dirty="0"/>
                  <a:t>独立：</a:t>
                </a:r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600" dirty="0"/>
                  <a:t>在实际的文本写作中，上述假设并不成立</a:t>
                </a:r>
                <a:endParaRPr kumimoji="1" lang="en-US" altLang="zh-CN" sz="1600" dirty="0"/>
              </a:p>
              <a:p>
                <a:pPr lvl="1">
                  <a:spcBef>
                    <a:spcPts val="0"/>
                  </a:spcBef>
                </a:pPr>
                <a:r>
                  <a:rPr kumimoji="1" lang="zh-CN" altLang="en-US" sz="1600" dirty="0">
                    <a:solidFill>
                      <a:srgbClr val="C00000"/>
                    </a:solidFill>
                  </a:rPr>
                  <a:t>请举出一个例子，说明假设一（条件独立假设）并不成立。</a:t>
                </a:r>
                <a:endParaRPr kumimoji="1" lang="en-US" altLang="zh-CN" sz="1600" dirty="0">
                  <a:solidFill>
                    <a:srgbClr val="C0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r>
                  <a:rPr kumimoji="1" lang="en-US" altLang="zh-CN" dirty="0">
                    <a:solidFill>
                      <a:srgbClr val="C00000"/>
                    </a:solidFill>
                  </a:rPr>
                  <a:t>China: Chinese </a:t>
                </a:r>
                <a:r>
                  <a:rPr kumimoji="1" lang="en-US" altLang="zh-CN" u="sng" dirty="0">
                    <a:solidFill>
                      <a:srgbClr val="00B050"/>
                    </a:solidFill>
                  </a:rPr>
                  <a:t>great</a:t>
                </a:r>
                <a:r>
                  <a:rPr kumimoji="1" lang="en-US" altLang="zh-CN" u="sng" dirty="0">
                    <a:solidFill>
                      <a:srgbClr val="C00000"/>
                    </a:solidFill>
                  </a:rPr>
                  <a:t> wall</a:t>
                </a:r>
              </a:p>
              <a:p>
                <a:pPr lvl="2">
                  <a:spcBef>
                    <a:spcPts val="0"/>
                  </a:spcBef>
                </a:pPr>
                <a:r>
                  <a:rPr kumimoji="1" lang="en-US" altLang="zh-CN" dirty="0">
                    <a:solidFill>
                      <a:srgbClr val="C00000"/>
                    </a:solidFill>
                  </a:rPr>
                  <a:t>Japan: japan </a:t>
                </a:r>
                <a:r>
                  <a:rPr kumimoji="1" lang="en-US" altLang="zh-CN" u="sng" dirty="0">
                    <a:solidFill>
                      <a:srgbClr val="00B050"/>
                    </a:solidFill>
                  </a:rPr>
                  <a:t>great</a:t>
                </a:r>
                <a:r>
                  <a:rPr kumimoji="1" lang="en-US" altLang="zh-CN" u="sng" dirty="0">
                    <a:solidFill>
                      <a:srgbClr val="C00000"/>
                    </a:solidFill>
                  </a:rPr>
                  <a:t> Tokyo</a:t>
                </a:r>
              </a:p>
              <a:p>
                <a:pPr lvl="1">
                  <a:spcBef>
                    <a:spcPts val="0"/>
                  </a:spcBef>
                </a:pPr>
                <a:r>
                  <a:rPr kumimoji="1" lang="zh-CN" altLang="en-US" sz="1600" dirty="0">
                    <a:solidFill>
                      <a:srgbClr val="C00000"/>
                    </a:solidFill>
                  </a:rPr>
                  <a:t>请举出一个例子，说明假设二（位置无关假设）并不成立。</a:t>
                </a:r>
                <a:endParaRPr kumimoji="1" lang="en-US" altLang="zh-CN" sz="1600" dirty="0">
                  <a:solidFill>
                    <a:srgbClr val="C0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r>
                  <a:rPr kumimoji="1" lang="en-US" altLang="zh-CN" dirty="0">
                    <a:solidFill>
                      <a:srgbClr val="C00000"/>
                    </a:solidFill>
                  </a:rPr>
                  <a:t>Japan: japan attack alien</a:t>
                </a:r>
              </a:p>
              <a:p>
                <a:pPr lvl="2">
                  <a:spcBef>
                    <a:spcPts val="0"/>
                  </a:spcBef>
                </a:pPr>
                <a:r>
                  <a:rPr kumimoji="1" lang="en-US" altLang="zh-CN" dirty="0">
                    <a:solidFill>
                      <a:srgbClr val="C00000"/>
                    </a:solidFill>
                  </a:rPr>
                  <a:t>Alien: alien attack japan</a:t>
                </a:r>
              </a:p>
              <a:p>
                <a:pPr>
                  <a:spcBef>
                    <a:spcPts val="0"/>
                  </a:spcBef>
                </a:pPr>
                <a:endParaRPr kumimoji="1" lang="en-US" altLang="zh-CN" sz="1600" dirty="0"/>
              </a:p>
              <a:p>
                <a:pPr>
                  <a:spcBef>
                    <a:spcPts val="0"/>
                  </a:spcBef>
                </a:pPr>
                <a:r>
                  <a:rPr kumimoji="1" lang="zh-CN" altLang="en-US" sz="1600" dirty="0"/>
                  <a:t>问题：既然独立性假设被违背，为何朴素贝叶斯仍然有效？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B2161F-FB5C-9C4A-98BE-787E91C28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EE1D74A-8CA9-7645-9BE0-217AD187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933" y="1196156"/>
            <a:ext cx="4615930" cy="602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83BF4D-2E79-E84C-A07C-0589D4C7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829" y="1985240"/>
            <a:ext cx="3215217" cy="315077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DF86162F-3190-46D8-9946-8EE446FF1597}"/>
              </a:ext>
            </a:extLst>
          </p:cNvPr>
          <p:cNvSpPr/>
          <p:nvPr/>
        </p:nvSpPr>
        <p:spPr>
          <a:xfrm>
            <a:off x="776514" y="1313543"/>
            <a:ext cx="1204686" cy="3265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D141E70-198B-406A-882E-C291301A141C}"/>
              </a:ext>
            </a:extLst>
          </p:cNvPr>
          <p:cNvSpPr/>
          <p:nvPr/>
        </p:nvSpPr>
        <p:spPr>
          <a:xfrm>
            <a:off x="776514" y="1754414"/>
            <a:ext cx="1204686" cy="3800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664C0-9D0A-9040-B810-326228AD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CBEA39-8595-2549-8F06-AF4E5F6425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432435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dirty="0"/>
                      <m:t>朴素贝叶斯的问题与效果</m:t>
                    </m:r>
                  </m:oMath>
                </a14:m>
                <a:r>
                  <a:rPr kumimoji="1" lang="en-US" altLang="zh-CN" dirty="0"/>
                  <a:t>——</a:t>
                </a:r>
                <a:r>
                  <a:rPr kumimoji="1" lang="zh-CN" altLang="en-US" dirty="0"/>
                  <a:t>为何依然有效？</a:t>
                </a:r>
                <a:endParaRPr kumimoji="1" lang="en-US" altLang="zh-CN" dirty="0"/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sz="1800" dirty="0"/>
                  <a:t>朴素贝叶斯在条件独立假设被</a:t>
                </a: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严重违背</a:t>
                </a:r>
                <a:r>
                  <a:rPr kumimoji="1" lang="zh-CN" altLang="en-US" sz="1800" dirty="0"/>
                  <a:t>的情况下，任然有效！</a:t>
                </a:r>
                <a:endParaRPr kumimoji="1" lang="en-US" altLang="zh-CN" sz="1800" dirty="0"/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sz="1800" dirty="0"/>
                  <a:t>举例：</a:t>
                </a:r>
                <a:endParaRPr kumimoji="1" lang="en-US" altLang="zh-CN" sz="1800" dirty="0"/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endParaRPr kumimoji="1" lang="en-US" altLang="zh-CN" sz="1800" dirty="0"/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dirty="0"/>
                  <a:t>违背条件独立性假设，会重复利用单词的分类贡献，导致对概率的估计要么不足</a:t>
                </a:r>
                <a:r>
                  <a:rPr kumimoji="1" lang="en-US" altLang="zh-CN" dirty="0"/>
                  <a:t>(underestimation,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0.01)</a:t>
                </a:r>
                <a:r>
                  <a:rPr kumimoji="1" lang="zh-CN" altLang="en-US" dirty="0"/>
                  <a:t> ，要么太过 </a:t>
                </a:r>
                <a:r>
                  <a:rPr kumimoji="1" lang="en-US" altLang="zh-CN" dirty="0"/>
                  <a:t>overestimation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(0.99)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dirty="0"/>
                  <a:t>但是：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分类问题的目标为正确预测类别，而不是精确估计概率</a:t>
                </a:r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dirty="0"/>
                  <a:t>在条件独立假设被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严重违背</a:t>
                </a:r>
                <a:r>
                  <a:rPr kumimoji="1" lang="zh-CN" altLang="en-US" dirty="0"/>
                  <a:t>的情况下，朴素贝叶斯</a:t>
                </a:r>
                <a:endParaRPr kumimoji="1" lang="en-US" altLang="zh-CN" dirty="0"/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sz="1800" dirty="0">
                    <a:solidFill>
                      <a:srgbClr val="C00000"/>
                    </a:solidFill>
                  </a:rPr>
                  <a:t>不能够精确估计</a:t>
                </a:r>
                <a:r>
                  <a:rPr kumimoji="1" lang="zh-CN" altLang="en-US" sz="1800" dirty="0"/>
                  <a:t>文档属于某一个类别的概率</a:t>
                </a:r>
                <a:endParaRPr kumimoji="1" lang="en-US" altLang="zh-CN" sz="1800" dirty="0"/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kumimoji="1" lang="zh-CN" altLang="en-US" sz="1800" dirty="0"/>
                  <a:t>但是通常还是能够“猜”对类别（违背独立性假设并未严重到颠覆类别的</a:t>
                </a:r>
                <a:r>
                  <a:rPr kumimoji="1" lang="zh-CN" altLang="en-US" sz="1800" b="1" dirty="0">
                    <a:solidFill>
                      <a:srgbClr val="C00000"/>
                    </a:solidFill>
                  </a:rPr>
                  <a:t>对比</a:t>
                </a:r>
                <a:r>
                  <a:rPr kumimoji="1" lang="zh-CN" altLang="en-US" sz="1800" dirty="0"/>
                  <a:t>）</a:t>
                </a:r>
                <a:endParaRPr kumimoji="1"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CBEA39-8595-2549-8F06-AF4E5F642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4324350"/>
              </a:xfrm>
              <a:blipFill>
                <a:blip r:embed="rId2"/>
                <a:stretch>
                  <a:fillRect l="-667" t="-563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9CAD57E-0539-1943-89D5-40A6CA8C9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427" y="1533308"/>
            <a:ext cx="4789769" cy="9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4267DC-FB5C-A743-A5E7-8EFD2807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7183A2-C811-A34D-92CE-4D201E242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200" dirty="0"/>
              <a:t>并不“朴素”的朴素贝叶斯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赢得</a:t>
            </a:r>
            <a:r>
              <a:rPr kumimoji="1" lang="en-US" altLang="zh-CN" dirty="0"/>
              <a:t>KDD-CUP</a:t>
            </a:r>
            <a:r>
              <a:rPr kumimoji="1" lang="zh-CN" altLang="en-US" dirty="0"/>
              <a:t> </a:t>
            </a:r>
            <a:r>
              <a:rPr kumimoji="1" lang="en-US" altLang="zh-CN" dirty="0"/>
              <a:t>1997</a:t>
            </a:r>
            <a:r>
              <a:rPr kumimoji="1" lang="zh-CN" altLang="en-US" dirty="0"/>
              <a:t>年冠军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相对于大部分传统的机器学习模型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对无关的特征比较鲁棒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对</a:t>
            </a:r>
            <a:r>
              <a:rPr kumimoji="1" lang="en-US" altLang="zh-CN" sz="1800" dirty="0"/>
              <a:t>topic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drift</a:t>
            </a:r>
            <a:r>
              <a:rPr kumimoji="1" lang="zh-CN" altLang="en-US" sz="1800" dirty="0"/>
              <a:t>（比如：</a:t>
            </a:r>
            <a:r>
              <a:rPr kumimoji="1" lang="zh-CN" altLang="en-US" sz="1800" dirty="0">
                <a:solidFill>
                  <a:srgbClr val="C00000"/>
                </a:solidFill>
              </a:rPr>
              <a:t>类别的定义随着时间而变化</a:t>
            </a:r>
            <a:r>
              <a:rPr kumimoji="1" lang="zh-CN" altLang="en-US" sz="1800" dirty="0"/>
              <a:t>）鲁棒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相对决策树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如果一些特征同样重要，则朴素贝叶斯表现更好</a:t>
            </a:r>
            <a:endParaRPr kumimoji="1" lang="en-US" altLang="zh-CN" sz="1800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如果独立性假设成立</a:t>
            </a:r>
            <a:r>
              <a:rPr kumimoji="1" lang="zh-CN" altLang="en-US" dirty="0"/>
              <a:t>，会有惊艳的表现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是文本分类中一类重要的模型，</a:t>
            </a:r>
            <a:r>
              <a:rPr kumimoji="1" lang="zh-CN" altLang="en-US" dirty="0">
                <a:solidFill>
                  <a:srgbClr val="C00000"/>
                </a:solidFill>
              </a:rPr>
              <a:t>简单有效，</a:t>
            </a:r>
            <a:r>
              <a:rPr kumimoji="1" lang="zh-CN" altLang="en-US" dirty="0"/>
              <a:t>经常被用作基线模型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矩形 3"/>
          <p:cNvSpPr/>
          <p:nvPr/>
        </p:nvSpPr>
        <p:spPr>
          <a:xfrm>
            <a:off x="2427018" y="3925153"/>
            <a:ext cx="3539837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sz="1600" dirty="0"/>
              <a:t>简单：没有超参数</a:t>
            </a:r>
            <a:endParaRPr kumimoji="1" lang="en-US" altLang="zh-CN" sz="1600" dirty="0"/>
          </a:p>
          <a:p>
            <a:r>
              <a:rPr kumimoji="1" lang="zh-CN" altLang="en-US" sz="1600" dirty="0"/>
              <a:t>时间：速度快、效率高</a:t>
            </a:r>
            <a:endParaRPr kumimoji="1" lang="en-US" altLang="zh-CN" sz="1600" dirty="0"/>
          </a:p>
          <a:p>
            <a:r>
              <a:rPr kumimoji="1" lang="zh-CN" altLang="en-US" sz="1600" dirty="0"/>
              <a:t>空间：需要存储空间少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85478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文本分类应用：</a:t>
            </a:r>
            <a:r>
              <a:rPr kumimoji="1" lang="zh-CN" altLang="en-US" dirty="0">
                <a:solidFill>
                  <a:srgbClr val="C00000"/>
                </a:solidFill>
              </a:rPr>
              <a:t>话题分类</a:t>
            </a:r>
            <a:r>
              <a:rPr kumimoji="1" lang="en-US" altLang="zh-CN" dirty="0">
                <a:solidFill>
                  <a:srgbClr val="C00000"/>
                </a:solidFill>
              </a:rPr>
              <a:t>(</a:t>
            </a:r>
            <a:r>
              <a:rPr kumimoji="1" lang="zh-CN" altLang="en-US" dirty="0">
                <a:solidFill>
                  <a:srgbClr val="C00000"/>
                </a:solidFill>
              </a:rPr>
              <a:t>注意不是话题建模</a:t>
            </a:r>
            <a:r>
              <a:rPr kumimoji="1" lang="en-US" altLang="zh-CN" dirty="0">
                <a:solidFill>
                  <a:srgbClr val="C00000"/>
                </a:solidFill>
              </a:rPr>
              <a:t>)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650710-C925-904F-998E-2C1E46B2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49" y="1256408"/>
            <a:ext cx="6453731" cy="34997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1724CD-A65C-4992-A9E0-CAE239DAB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08" y="249263"/>
            <a:ext cx="2459182" cy="4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8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01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/>
              <a:t>NLTK</a:t>
            </a:r>
            <a:r>
              <a:rPr lang="zh-CN" altLang="en-US" dirty="0"/>
              <a:t>文本分类实践</a:t>
            </a:r>
            <a:endParaRPr lang="en-US" altLang="zh-CN" dirty="0"/>
          </a:p>
          <a:p>
            <a:pPr lvl="1" algn="just"/>
            <a:r>
              <a:rPr kumimoji="1" lang="en-US" altLang="zh-CN" dirty="0">
                <a:solidFill>
                  <a:srgbClr val="C00000"/>
                </a:solidFill>
              </a:rPr>
              <a:t>NLTK</a:t>
            </a:r>
            <a:r>
              <a:rPr kumimoji="1" lang="zh-CN" altLang="en-US" dirty="0">
                <a:solidFill>
                  <a:srgbClr val="C00000"/>
                </a:solidFill>
              </a:rPr>
              <a:t>：处理自然语言数据的</a:t>
            </a:r>
            <a:r>
              <a:rPr kumimoji="1" lang="en-US" altLang="zh-CN" dirty="0">
                <a:solidFill>
                  <a:srgbClr val="C00000"/>
                </a:solidFill>
              </a:rPr>
              <a:t>Python</a:t>
            </a:r>
            <a:r>
              <a:rPr kumimoji="1" lang="zh-CN" altLang="en-US" dirty="0">
                <a:solidFill>
                  <a:srgbClr val="C00000"/>
                </a:solidFill>
              </a:rPr>
              <a:t>程序和平台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 algn="just"/>
            <a:r>
              <a:rPr lang="en-US" altLang="zh-CN" dirty="0" err="1"/>
              <a:t>Gensim</a:t>
            </a:r>
            <a:r>
              <a:rPr lang="zh-CN" altLang="en-US" dirty="0"/>
              <a:t>：可扩展的统计语义、分析纯文本文档的</a:t>
            </a:r>
            <a:r>
              <a:rPr lang="zh-CN" altLang="en-US" dirty="0">
                <a:solidFill>
                  <a:srgbClr val="C00000"/>
                </a:solidFill>
              </a:rPr>
              <a:t>语义结构、检索语义相似</a:t>
            </a:r>
            <a:r>
              <a:rPr lang="zh-CN" altLang="en-US" dirty="0"/>
              <a:t>的文档</a:t>
            </a:r>
            <a:endParaRPr lang="en-US" altLang="zh-CN" dirty="0"/>
          </a:p>
          <a:p>
            <a:pPr lvl="1" algn="just"/>
            <a:r>
              <a:rPr lang="en-US" altLang="zh-CN" dirty="0" err="1"/>
              <a:t>TextBlob</a:t>
            </a:r>
            <a:r>
              <a:rPr lang="zh-CN" altLang="en-US" dirty="0"/>
              <a:t>：用于处理</a:t>
            </a:r>
            <a:r>
              <a:rPr lang="zh-CN" altLang="en-US" dirty="0">
                <a:solidFill>
                  <a:srgbClr val="C00000"/>
                </a:solidFill>
              </a:rPr>
              <a:t>文本</a:t>
            </a:r>
            <a:r>
              <a:rPr lang="zh-CN" altLang="en-US" dirty="0"/>
              <a:t>数据的</a:t>
            </a:r>
            <a:r>
              <a:rPr lang="en-US" altLang="zh-CN" dirty="0"/>
              <a:t>Python</a:t>
            </a:r>
            <a:r>
              <a:rPr lang="zh-CN" altLang="en-US" dirty="0"/>
              <a:t>库</a:t>
            </a:r>
            <a:endParaRPr lang="en-US" altLang="zh-CN" sz="1600" dirty="0"/>
          </a:p>
          <a:p>
            <a:pPr algn="just"/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8" y="2687255"/>
            <a:ext cx="2411557" cy="1132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146" y="2645113"/>
            <a:ext cx="3366221" cy="12169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341" y="2578925"/>
            <a:ext cx="1388485" cy="12831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31791" y="4110314"/>
            <a:ext cx="584006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82828"/>
                </a:solidFill>
                <a:latin typeface="-apple-system"/>
              </a:rPr>
              <a:t>8</a:t>
            </a:r>
            <a:r>
              <a:rPr lang="zh-CN" altLang="en-US" dirty="0">
                <a:solidFill>
                  <a:srgbClr val="282828"/>
                </a:solidFill>
                <a:latin typeface="-apple-system"/>
              </a:rPr>
              <a:t>种</a:t>
            </a:r>
            <a:r>
              <a:rPr lang="en-US" altLang="zh-CN" dirty="0">
                <a:solidFill>
                  <a:srgbClr val="282828"/>
                </a:solidFill>
                <a:latin typeface="-apple-system"/>
              </a:rPr>
              <a:t>Python</a:t>
            </a:r>
            <a:r>
              <a:rPr lang="zh-CN" altLang="en-US" dirty="0">
                <a:solidFill>
                  <a:srgbClr val="282828"/>
                </a:solidFill>
                <a:latin typeface="-apple-system"/>
              </a:rPr>
              <a:t>文本处理工具集</a:t>
            </a:r>
            <a:endParaRPr lang="en-US" altLang="zh-CN" dirty="0">
              <a:solidFill>
                <a:srgbClr val="282828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82828"/>
                </a:solidFill>
                <a:latin typeface="-apple-system"/>
                <a:hlinkClick r:id="rId5"/>
              </a:rPr>
              <a:t>https://www.jiqizhixin.com/articles/2018-10-29-26</a:t>
            </a:r>
            <a:endParaRPr lang="zh-CN" altLang="en-US" b="0" i="0" dirty="0">
              <a:solidFill>
                <a:srgbClr val="2828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2797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NLTK</a:t>
            </a:r>
            <a:r>
              <a:rPr lang="zh-CN" altLang="en-US" dirty="0"/>
              <a:t>文本分类实践</a:t>
            </a:r>
            <a:endParaRPr lang="en-US" altLang="zh-CN" dirty="0"/>
          </a:p>
          <a:p>
            <a:pPr lvl="1"/>
            <a:r>
              <a:rPr kumimoji="1" lang="en-US" altLang="zh-CN" dirty="0"/>
              <a:t>NLTK</a:t>
            </a:r>
            <a:r>
              <a:rPr kumimoji="1" lang="zh-CN" altLang="en-US" dirty="0"/>
              <a:t>安装</a:t>
            </a:r>
            <a:endParaRPr kumimoji="1" lang="en-US" altLang="zh-CN" dirty="0"/>
          </a:p>
          <a:p>
            <a:pPr lvl="1"/>
            <a:r>
              <a:rPr kumimoji="1" lang="en-US" dirty="0"/>
              <a:t>pip install </a:t>
            </a:r>
            <a:r>
              <a:rPr kumimoji="1" lang="en-US" dirty="0" err="1"/>
              <a:t>nltk</a:t>
            </a:r>
            <a:r>
              <a:rPr kumimoji="1" lang="en-US" dirty="0"/>
              <a:t> –</a:t>
            </a:r>
            <a:r>
              <a:rPr kumimoji="1" lang="en-US" dirty="0" err="1"/>
              <a:t>i</a:t>
            </a:r>
            <a:r>
              <a:rPr kumimoji="1" lang="en-US" dirty="0"/>
              <a:t> </a:t>
            </a:r>
            <a:r>
              <a:rPr kumimoji="1" lang="en-US" dirty="0">
                <a:solidFill>
                  <a:srgbClr val="C00000"/>
                </a:solidFill>
                <a:hlinkClick r:id="rId2"/>
              </a:rPr>
              <a:t>https://pypi.douban.com/simple</a:t>
            </a:r>
            <a:endParaRPr kumimoji="1" lang="en-US" dirty="0">
              <a:solidFill>
                <a:srgbClr val="C00000"/>
              </a:solidFill>
            </a:endParaRPr>
          </a:p>
          <a:p>
            <a:endParaRPr kumimoji="1" lang="en-US" sz="1800" dirty="0"/>
          </a:p>
          <a:p>
            <a:r>
              <a:rPr kumimoji="1" lang="zh-CN" altLang="en-US" sz="1800" dirty="0"/>
              <a:t>数据下载（可选）</a:t>
            </a:r>
            <a:endParaRPr kumimoji="1" lang="en-US" altLang="zh-CN" sz="1800" dirty="0"/>
          </a:p>
          <a:p>
            <a:pPr lvl="1"/>
            <a:r>
              <a:rPr lang="en-US" altLang="zh-CN" dirty="0"/>
              <a:t>NLTK</a:t>
            </a:r>
            <a:r>
              <a:rPr lang="zh-CN" altLang="en-US" dirty="0"/>
              <a:t>附带了许多语料库，</a:t>
            </a:r>
            <a:r>
              <a:rPr lang="en-US" altLang="zh-CN" dirty="0"/>
              <a:t>toy grammar</a:t>
            </a:r>
            <a:r>
              <a:rPr lang="zh-CN" altLang="en-US" dirty="0"/>
              <a:t>以及训练模型等；完整的列表发布在：</a:t>
            </a:r>
            <a:r>
              <a:rPr lang="en-US" altLang="zh-CN" dirty="0">
                <a:hlinkClick r:id="rId3"/>
              </a:rPr>
              <a:t>http://nltk.org/nltk_data/</a:t>
            </a:r>
            <a:endParaRPr lang="en-US" altLang="zh-CN" dirty="0"/>
          </a:p>
          <a:p>
            <a:pPr lvl="1"/>
            <a:r>
              <a:rPr lang="zh-CN" altLang="en-US" dirty="0"/>
              <a:t>要安装这些数据，首先安装</a:t>
            </a:r>
            <a:r>
              <a:rPr lang="en-US" altLang="zh-CN" dirty="0"/>
              <a:t>NLTK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再利用</a:t>
            </a:r>
            <a:r>
              <a:rPr lang="en-US" altLang="zh-CN" dirty="0">
                <a:solidFill>
                  <a:srgbClr val="C00000"/>
                </a:solidFill>
              </a:rPr>
              <a:t>NLTK</a:t>
            </a:r>
            <a:r>
              <a:rPr lang="zh-CN" altLang="en-US" dirty="0">
                <a:solidFill>
                  <a:srgbClr val="C00000"/>
                </a:solidFill>
              </a:rPr>
              <a:t>的数据下载器进行下载</a:t>
            </a:r>
            <a:endParaRPr kumimoji="1" lang="en-US" dirty="0"/>
          </a:p>
          <a:p>
            <a:endParaRPr kumimoji="1" lang="en-US" sz="1800" dirty="0"/>
          </a:p>
          <a:p>
            <a:endParaRPr lang="en-US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3B5770-17E8-450C-898B-599D926E8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92" y="3466054"/>
            <a:ext cx="3687827" cy="14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2B1EF-891B-5D46-AA58-B7BBDF90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8DB3A-93EA-D047-B97F-78968A6B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sz="2600" dirty="0"/>
              <a:t>NLTK</a:t>
            </a:r>
            <a:r>
              <a:rPr lang="zh-CN" altLang="en-US" sz="2600" dirty="0"/>
              <a:t>文本分类实践</a:t>
            </a:r>
            <a:endParaRPr lang="en-US" altLang="zh-CN" sz="2600" dirty="0"/>
          </a:p>
          <a:p>
            <a:r>
              <a:rPr kumimoji="1" lang="zh-CN" altLang="en-US" sz="2700" dirty="0"/>
              <a:t>自然语言处理</a:t>
            </a:r>
            <a:endParaRPr kumimoji="1" lang="en-US" altLang="zh-CN" sz="2700" dirty="0"/>
          </a:p>
          <a:p>
            <a:pPr lvl="1"/>
            <a:r>
              <a:rPr lang="en-US" altLang="zh-CN" sz="2700" dirty="0"/>
              <a:t>Tokenization and POS</a:t>
            </a:r>
            <a:r>
              <a:rPr lang="zh-CN" altLang="en-US" sz="2700" dirty="0"/>
              <a:t> </a:t>
            </a:r>
            <a:r>
              <a:rPr lang="en-US" altLang="zh-CN" sz="2700" dirty="0"/>
              <a:t>tagging</a:t>
            </a:r>
            <a:endParaRPr kumimoji="1" lang="en-US" altLang="zh-CN" sz="2700" dirty="0"/>
          </a:p>
          <a:p>
            <a:pPr lvl="1"/>
            <a:r>
              <a:rPr lang="en-US" altLang="zh-CN" sz="2700" dirty="0"/>
              <a:t>Identify named entities</a:t>
            </a:r>
            <a:endParaRPr kumimoji="1" lang="en-US" altLang="zh-CN" sz="2700" dirty="0"/>
          </a:p>
          <a:p>
            <a:pPr lvl="1"/>
            <a:r>
              <a:rPr lang="en-US" altLang="zh-CN" sz="2700" dirty="0"/>
              <a:t>parse tree</a:t>
            </a:r>
          </a:p>
          <a:p>
            <a:pPr lvl="1"/>
            <a:r>
              <a:rPr kumimoji="1" lang="en-US" altLang="zh-CN" sz="2700" dirty="0"/>
              <a:t>Stemming</a:t>
            </a:r>
          </a:p>
          <a:p>
            <a:pPr lvl="1"/>
            <a:r>
              <a:rPr kumimoji="1" lang="zh-CN" altLang="en-US" sz="2700" dirty="0"/>
              <a:t>情感分类</a:t>
            </a:r>
            <a:endParaRPr kumimoji="1" lang="en-US" altLang="zh-CN" sz="2700" dirty="0"/>
          </a:p>
          <a:p>
            <a:pPr lvl="1"/>
            <a:r>
              <a:rPr kumimoji="1" lang="zh-CN" altLang="en-US" sz="2700" dirty="0"/>
              <a:t>语言模型</a:t>
            </a:r>
            <a:endParaRPr kumimoji="1" lang="en-US" altLang="zh-CN" sz="2700" dirty="0"/>
          </a:p>
          <a:p>
            <a:r>
              <a:rPr kumimoji="1" lang="zh-CN" altLang="en-US" sz="2700" dirty="0"/>
              <a:t>机器翻译</a:t>
            </a:r>
            <a:endParaRPr kumimoji="1" lang="en-US" altLang="zh-CN" sz="2700" dirty="0"/>
          </a:p>
          <a:p>
            <a:r>
              <a:rPr kumimoji="1" lang="zh-CN" altLang="en-US" sz="2700" dirty="0"/>
              <a:t>分类</a:t>
            </a:r>
            <a:endParaRPr kumimoji="1" lang="en-US" altLang="zh-CN" sz="2700" dirty="0"/>
          </a:p>
          <a:p>
            <a:pPr lvl="1"/>
            <a:r>
              <a:rPr lang="en-US" altLang="zh-CN" sz="2700" dirty="0" err="1"/>
              <a:t>ConditionalExponentialClassifier</a:t>
            </a:r>
            <a:endParaRPr lang="en-US" altLang="zh-CN" sz="2700" dirty="0"/>
          </a:p>
          <a:p>
            <a:pPr lvl="1"/>
            <a:r>
              <a:rPr lang="en-US" altLang="zh-CN" sz="2700" dirty="0" err="1">
                <a:solidFill>
                  <a:srgbClr val="C00000"/>
                </a:solidFill>
              </a:rPr>
              <a:t>DecisionTreeClassifier</a:t>
            </a:r>
            <a:endParaRPr lang="en-US" altLang="zh-CN" sz="2700" dirty="0">
              <a:solidFill>
                <a:srgbClr val="C00000"/>
              </a:solidFill>
            </a:endParaRPr>
          </a:p>
          <a:p>
            <a:pPr lvl="1"/>
            <a:r>
              <a:rPr lang="en-US" altLang="zh-CN" sz="2700" dirty="0" err="1"/>
              <a:t>MaxentClassifier</a:t>
            </a:r>
            <a:endParaRPr lang="en-US" altLang="zh-CN" sz="2700" dirty="0"/>
          </a:p>
          <a:p>
            <a:pPr lvl="1"/>
            <a:r>
              <a:rPr lang="en-US" altLang="zh-CN" sz="2700" dirty="0" err="1">
                <a:solidFill>
                  <a:srgbClr val="C00000"/>
                </a:solidFill>
              </a:rPr>
              <a:t>NaiveBayesClassifier</a:t>
            </a:r>
            <a:endParaRPr kumimoji="1" lang="en-US" altLang="zh-CN" sz="2700" dirty="0"/>
          </a:p>
          <a:p>
            <a:r>
              <a:rPr kumimoji="1" lang="zh-CN" altLang="en-US" sz="2700" dirty="0"/>
              <a:t>聚类</a:t>
            </a:r>
            <a:endParaRPr kumimoji="1" lang="en-US" altLang="zh-CN" sz="2700" dirty="0"/>
          </a:p>
          <a:p>
            <a:pPr lvl="1"/>
            <a:r>
              <a:rPr kumimoji="1" lang="en-US" altLang="zh-CN" sz="2700" dirty="0"/>
              <a:t>EM</a:t>
            </a:r>
          </a:p>
          <a:p>
            <a:pPr lvl="1"/>
            <a:r>
              <a:rPr kumimoji="1" lang="en-US" altLang="zh-CN" sz="2700" dirty="0"/>
              <a:t>k-Means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E11D96-B07D-DE4C-86B4-D5133260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31" y="1573530"/>
            <a:ext cx="3964071" cy="1173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23631" y="3661703"/>
            <a:ext cx="384528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/>
              <a:t>Naïve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Bayes</a:t>
            </a:r>
            <a:r>
              <a:rPr kumimoji="1" lang="zh-CN" altLang="en-US" dirty="0"/>
              <a:t>仅仅是</a:t>
            </a:r>
            <a:r>
              <a:rPr kumimoji="1" lang="en-US" altLang="zh-CN" dirty="0"/>
              <a:t>NLTK</a:t>
            </a:r>
            <a:r>
              <a:rPr kumimoji="1" lang="zh-CN" altLang="en-US" dirty="0"/>
              <a:t>很小的一部分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7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B72A6-0950-5F49-B1C6-5C01B923C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581"/>
            <a:ext cx="8229600" cy="498872"/>
          </a:xfrm>
        </p:spPr>
        <p:txBody>
          <a:bodyPr/>
          <a:lstStyle/>
          <a:p>
            <a:r>
              <a:rPr kumimoji="1" lang="zh-CN" altLang="en-US" dirty="0"/>
              <a:t>监督学习模型训练使用流程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37D885-B442-C744-98A0-F1EA9343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" y="980688"/>
            <a:ext cx="1321904" cy="712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269154-03BF-3340-8DE6-CD098F31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" y="1866489"/>
            <a:ext cx="1295519" cy="860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BAAE55-6FA2-EE43-A7F4-4F1AD6B4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7" y="2959014"/>
            <a:ext cx="1257067" cy="799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51E8CE-A69F-284E-B33D-7D2F6D36E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0" y="3970243"/>
            <a:ext cx="1286155" cy="721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F40CCA-5360-D249-B1CF-CB0BB8C023A9}"/>
              </a:ext>
            </a:extLst>
          </p:cNvPr>
          <p:cNvSpPr txBox="1"/>
          <p:nvPr/>
        </p:nvSpPr>
        <p:spPr>
          <a:xfrm>
            <a:off x="1627364" y="12016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3E2215-B4F6-D445-B6EB-72BDF2048AF3}"/>
              </a:ext>
            </a:extLst>
          </p:cNvPr>
          <p:cNvSpPr txBox="1"/>
          <p:nvPr/>
        </p:nvSpPr>
        <p:spPr>
          <a:xfrm>
            <a:off x="1627364" y="21421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9AFDE0-7D28-2642-BA69-BC2EB1282D69}"/>
              </a:ext>
            </a:extLst>
          </p:cNvPr>
          <p:cNvSpPr txBox="1"/>
          <p:nvPr/>
        </p:nvSpPr>
        <p:spPr>
          <a:xfrm>
            <a:off x="1627364" y="3214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6C0C7B-8A1E-F64B-90FE-261041F6C00C}"/>
              </a:ext>
            </a:extLst>
          </p:cNvPr>
          <p:cNvSpPr txBox="1"/>
          <p:nvPr/>
        </p:nvSpPr>
        <p:spPr>
          <a:xfrm>
            <a:off x="1665846" y="41462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sp>
        <p:nvSpPr>
          <p:cNvPr id="14" name="流程图: 磁盘 13">
            <a:extLst>
              <a:ext uri="{FF2B5EF4-FFF2-40B4-BE49-F238E27FC236}">
                <a16:creationId xmlns:a16="http://schemas.microsoft.com/office/drawing/2014/main" id="{5EC125E8-61D7-9047-B290-9BE953DDDCAC}"/>
              </a:ext>
            </a:extLst>
          </p:cNvPr>
          <p:cNvSpPr/>
          <p:nvPr/>
        </p:nvSpPr>
        <p:spPr>
          <a:xfrm>
            <a:off x="4848448" y="2380732"/>
            <a:ext cx="1368152" cy="113235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网页分类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zh-CN" altLang="en-US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B416D7-2E7C-6044-A1B8-32E1FEDD61ED}"/>
              </a:ext>
            </a:extLst>
          </p:cNvPr>
          <p:cNvSpPr/>
          <p:nvPr/>
        </p:nvSpPr>
        <p:spPr>
          <a:xfrm>
            <a:off x="3659758" y="2646770"/>
            <a:ext cx="90281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分类训练算法</a:t>
            </a:r>
          </a:p>
        </p:txBody>
      </p:sp>
      <p:cxnSp>
        <p:nvCxnSpPr>
          <p:cNvPr id="16" name="直接箭头连接符 16">
            <a:extLst>
              <a:ext uri="{FF2B5EF4-FFF2-40B4-BE49-F238E27FC236}">
                <a16:creationId xmlns:a16="http://schemas.microsoft.com/office/drawing/2014/main" id="{5ACA7D03-86D8-5648-B3BA-6D5D0A0A6F57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>
            <a:off x="4562575" y="2934802"/>
            <a:ext cx="285873" cy="12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796FB760-9B12-AB4A-A273-75DD9310FA48}"/>
              </a:ext>
            </a:extLst>
          </p:cNvPr>
          <p:cNvSpPr/>
          <p:nvPr/>
        </p:nvSpPr>
        <p:spPr>
          <a:xfrm>
            <a:off x="1771656" y="1246276"/>
            <a:ext cx="595252" cy="34012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9">
            <a:extLst>
              <a:ext uri="{FF2B5EF4-FFF2-40B4-BE49-F238E27FC236}">
                <a16:creationId xmlns:a16="http://schemas.microsoft.com/office/drawing/2014/main" id="{8CEC149F-1E4E-8E43-8144-7D6E5C2E6E80}"/>
              </a:ext>
            </a:extLst>
          </p:cNvPr>
          <p:cNvCxnSpPr/>
          <p:nvPr/>
        </p:nvCxnSpPr>
        <p:spPr>
          <a:xfrm>
            <a:off x="3390330" y="2951663"/>
            <a:ext cx="285873" cy="12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5A81C72-F827-2F43-A186-3BAC310267A5}"/>
              </a:ext>
            </a:extLst>
          </p:cNvPr>
          <p:cNvSpPr/>
          <p:nvPr/>
        </p:nvSpPr>
        <p:spPr>
          <a:xfrm>
            <a:off x="6787043" y="2661140"/>
            <a:ext cx="123649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分类预测算法</a:t>
            </a:r>
          </a:p>
        </p:txBody>
      </p:sp>
      <p:cxnSp>
        <p:nvCxnSpPr>
          <p:cNvPr id="20" name="直接箭头连接符 22">
            <a:extLst>
              <a:ext uri="{FF2B5EF4-FFF2-40B4-BE49-F238E27FC236}">
                <a16:creationId xmlns:a16="http://schemas.microsoft.com/office/drawing/2014/main" id="{C2640E63-E1E1-094C-9048-4D9EC05D5D15}"/>
              </a:ext>
            </a:extLst>
          </p:cNvPr>
          <p:cNvCxnSpPr>
            <a:stCxn id="14" idx="4"/>
            <a:endCxn id="19" idx="1"/>
          </p:cNvCxnSpPr>
          <p:nvPr/>
        </p:nvCxnSpPr>
        <p:spPr>
          <a:xfrm>
            <a:off x="6216600" y="2946908"/>
            <a:ext cx="570443" cy="2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172C502C-CD10-3743-8B70-DF1CECF5E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224" y="677846"/>
            <a:ext cx="1145186" cy="718382"/>
          </a:xfrm>
          <a:prstGeom prst="rect">
            <a:avLst/>
          </a:prstGeom>
        </p:spPr>
      </p:pic>
      <p:cxnSp>
        <p:nvCxnSpPr>
          <p:cNvPr id="22" name="直接箭头连接符 26">
            <a:extLst>
              <a:ext uri="{FF2B5EF4-FFF2-40B4-BE49-F238E27FC236}">
                <a16:creationId xmlns:a16="http://schemas.microsoft.com/office/drawing/2014/main" id="{26AAD7D1-5FBF-EA4A-8103-D540F554406C}"/>
              </a:ext>
            </a:extLst>
          </p:cNvPr>
          <p:cNvCxnSpPr>
            <a:cxnSpLocks/>
            <a:stCxn id="41" idx="2"/>
            <a:endCxn id="19" idx="0"/>
          </p:cNvCxnSpPr>
          <p:nvPr/>
        </p:nvCxnSpPr>
        <p:spPr>
          <a:xfrm>
            <a:off x="7405290" y="2354611"/>
            <a:ext cx="0" cy="306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9">
            <a:extLst>
              <a:ext uri="{FF2B5EF4-FFF2-40B4-BE49-F238E27FC236}">
                <a16:creationId xmlns:a16="http://schemas.microsoft.com/office/drawing/2014/main" id="{681395E6-1AEE-9146-93C9-0CC65E28D3BC}"/>
              </a:ext>
            </a:extLst>
          </p:cNvPr>
          <p:cNvCxnSpPr>
            <a:stCxn id="19" idx="2"/>
          </p:cNvCxnSpPr>
          <p:nvPr/>
        </p:nvCxnSpPr>
        <p:spPr>
          <a:xfrm flipH="1">
            <a:off x="7403144" y="3237204"/>
            <a:ext cx="2146" cy="815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5251FBA-3DF2-A446-BDB5-730F0A5AE30E}"/>
              </a:ext>
            </a:extLst>
          </p:cNvPr>
          <p:cNvSpPr txBox="1"/>
          <p:nvPr/>
        </p:nvSpPr>
        <p:spPr>
          <a:xfrm>
            <a:off x="7054330" y="405259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Y/N?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31A6C8-0604-234D-99D5-6B256BC0C48A}"/>
              </a:ext>
            </a:extLst>
          </p:cNvPr>
          <p:cNvSpPr txBox="1"/>
          <p:nvPr/>
        </p:nvSpPr>
        <p:spPr>
          <a:xfrm>
            <a:off x="55080" y="5844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训练样本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39F54EF-1ED8-6E4F-8C48-556A0A5A38D9}"/>
              </a:ext>
            </a:extLst>
          </p:cNvPr>
          <p:cNvSpPr txBox="1"/>
          <p:nvPr/>
        </p:nvSpPr>
        <p:spPr>
          <a:xfrm>
            <a:off x="6722404" y="4089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未观测样本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B91CF1-EB05-B249-9742-9899ACFAC05D}"/>
              </a:ext>
            </a:extLst>
          </p:cNvPr>
          <p:cNvSpPr txBox="1"/>
          <p:nvPr/>
        </p:nvSpPr>
        <p:spPr>
          <a:xfrm>
            <a:off x="1268145" y="5784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人工标注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979F936-F08E-AC49-AB8B-676967879BCE}"/>
              </a:ext>
            </a:extLst>
          </p:cNvPr>
          <p:cNvSpPr txBox="1"/>
          <p:nvPr/>
        </p:nvSpPr>
        <p:spPr>
          <a:xfrm>
            <a:off x="669409" y="4802102"/>
            <a:ext cx="110799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数据准备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84BE419-BE16-A943-826E-6A4849D6F684}"/>
              </a:ext>
            </a:extLst>
          </p:cNvPr>
          <p:cNvSpPr txBox="1"/>
          <p:nvPr/>
        </p:nvSpPr>
        <p:spPr>
          <a:xfrm>
            <a:off x="3685086" y="4774168"/>
            <a:ext cx="110799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模型训练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B16D3B7-D48D-4C4A-BC7E-6EC9222FA5CF}"/>
              </a:ext>
            </a:extLst>
          </p:cNvPr>
          <p:cNvSpPr txBox="1"/>
          <p:nvPr/>
        </p:nvSpPr>
        <p:spPr>
          <a:xfrm>
            <a:off x="6573428" y="4774168"/>
            <a:ext cx="165942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分类测试</a:t>
            </a:r>
            <a:r>
              <a:rPr kumimoji="1" lang="en-US" altLang="zh-CN" dirty="0"/>
              <a:t>/</a:t>
            </a:r>
            <a:r>
              <a:rPr kumimoji="1" lang="zh-CN" altLang="en-US" dirty="0"/>
              <a:t>应用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405A2A-6BAB-5949-AA27-221E78487A26}"/>
              </a:ext>
            </a:extLst>
          </p:cNvPr>
          <p:cNvSpPr/>
          <p:nvPr/>
        </p:nvSpPr>
        <p:spPr>
          <a:xfrm>
            <a:off x="2709527" y="2658876"/>
            <a:ext cx="64110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特征抽取</a:t>
            </a:r>
          </a:p>
        </p:txBody>
      </p:sp>
      <p:cxnSp>
        <p:nvCxnSpPr>
          <p:cNvPr id="35" name="直接箭头连接符 19">
            <a:extLst>
              <a:ext uri="{FF2B5EF4-FFF2-40B4-BE49-F238E27FC236}">
                <a16:creationId xmlns:a16="http://schemas.microsoft.com/office/drawing/2014/main" id="{C5E1E995-3466-9E4F-9E77-183A11E4E93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388893" y="2946908"/>
            <a:ext cx="3206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3E2B5BF4-2542-E84F-9404-6CC59DEE78F3}"/>
              </a:ext>
            </a:extLst>
          </p:cNvPr>
          <p:cNvSpPr/>
          <p:nvPr/>
        </p:nvSpPr>
        <p:spPr>
          <a:xfrm>
            <a:off x="7084736" y="1778547"/>
            <a:ext cx="64110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特征抽取</a:t>
            </a:r>
          </a:p>
        </p:txBody>
      </p:sp>
      <p:cxnSp>
        <p:nvCxnSpPr>
          <p:cNvPr id="44" name="直接箭头连接符 26">
            <a:extLst>
              <a:ext uri="{FF2B5EF4-FFF2-40B4-BE49-F238E27FC236}">
                <a16:creationId xmlns:a16="http://schemas.microsoft.com/office/drawing/2014/main" id="{5DAF272B-6204-F54B-9F59-62298ED6BC07}"/>
              </a:ext>
            </a:extLst>
          </p:cNvPr>
          <p:cNvCxnSpPr>
            <a:cxnSpLocks/>
          </p:cNvCxnSpPr>
          <p:nvPr/>
        </p:nvCxnSpPr>
        <p:spPr>
          <a:xfrm>
            <a:off x="7391817" y="1472018"/>
            <a:ext cx="0" cy="306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DDE9DDB-D678-1B46-B0FD-72CFEB037AF7}"/>
              </a:ext>
            </a:extLst>
          </p:cNvPr>
          <p:cNvSpPr txBox="1"/>
          <p:nvPr/>
        </p:nvSpPr>
        <p:spPr>
          <a:xfrm>
            <a:off x="2476082" y="4774168"/>
            <a:ext cx="110799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特征抽取</a:t>
            </a:r>
          </a:p>
        </p:txBody>
      </p:sp>
    </p:spTree>
    <p:extLst>
      <p:ext uri="{BB962C8B-B14F-4D97-AF65-F5344CB8AC3E}">
        <p14:creationId xmlns:p14="http://schemas.microsoft.com/office/powerpoint/2010/main" val="425510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B5BF3-0373-6A4D-A414-E7928CC5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46A07A-148F-FC4C-89BB-D38BC8EC6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NLTK</a:t>
            </a:r>
            <a:r>
              <a:rPr kumimoji="1" lang="zh-CN" altLang="en-US" dirty="0"/>
              <a:t>朴素贝叶斯进行分类实验</a:t>
            </a:r>
            <a:endParaRPr kumimoji="1" lang="en-US" altLang="zh-CN" dirty="0"/>
          </a:p>
          <a:p>
            <a:r>
              <a:rPr kumimoji="1" lang="zh-CN" altLang="en-US" sz="1800" dirty="0"/>
              <a:t>训练和测试数据集合分别都被表示为</a:t>
            </a:r>
            <a:r>
              <a:rPr kumimoji="1" lang="en-US" altLang="zh-CN" sz="1800" dirty="0"/>
              <a:t>list</a:t>
            </a:r>
          </a:p>
          <a:p>
            <a:pPr lvl="1"/>
            <a:r>
              <a:rPr kumimoji="1" lang="en-US" altLang="zh-CN" dirty="0"/>
              <a:t>List</a:t>
            </a:r>
            <a:r>
              <a:rPr kumimoji="1" lang="zh-CN" altLang="en-US" dirty="0"/>
              <a:t>中每一个元素为一个</a:t>
            </a:r>
            <a:r>
              <a:rPr kumimoji="1" lang="en-US" altLang="zh-CN" dirty="0"/>
              <a:t>pair</a:t>
            </a:r>
            <a:r>
              <a:rPr kumimoji="1" lang="zh-CN" altLang="en-US" dirty="0"/>
              <a:t>：</a:t>
            </a:r>
            <a:r>
              <a:rPr kumimoji="1" lang="zh-CN" altLang="en-US" dirty="0">
                <a:solidFill>
                  <a:srgbClr val="C00000"/>
                </a:solidFill>
              </a:rPr>
              <a:t>第一个为特征</a:t>
            </a:r>
            <a:r>
              <a:rPr kumimoji="1" lang="zh-CN" altLang="en-US" dirty="0"/>
              <a:t>，</a:t>
            </a:r>
            <a:r>
              <a:rPr kumimoji="1" lang="zh-CN" altLang="en-US" dirty="0">
                <a:solidFill>
                  <a:srgbClr val="C00000"/>
                </a:solidFill>
              </a:rPr>
              <a:t>第二个为分类标签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每一个特征（</a:t>
            </a:r>
            <a:r>
              <a:rPr kumimoji="1" lang="zh-CN" altLang="en-US" dirty="0">
                <a:solidFill>
                  <a:srgbClr val="C00000"/>
                </a:solidFill>
              </a:rPr>
              <a:t>一个文档）都被表示成一个</a:t>
            </a:r>
            <a:r>
              <a:rPr kumimoji="1" lang="en-US" altLang="zh-CN" dirty="0" err="1">
                <a:solidFill>
                  <a:srgbClr val="C00000"/>
                </a:solidFill>
              </a:rPr>
              <a:t>dict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endParaRPr kumimoji="1" lang="en-US" altLang="zh-CN" sz="1800" dirty="0"/>
          </a:p>
          <a:p>
            <a:r>
              <a:rPr kumimoji="1" lang="zh-CN" altLang="en-US" sz="1800" dirty="0"/>
              <a:t>训练模型：</a:t>
            </a:r>
            <a:r>
              <a:rPr kumimoji="1" lang="en-US" altLang="zh-CN" sz="1800" dirty="0"/>
              <a:t> classifier = </a:t>
            </a:r>
            <a:r>
              <a:rPr kumimoji="1" lang="en-US" altLang="zh-CN" sz="1800" dirty="0" err="1"/>
              <a:t>NaiveBayesClassifier.train</a:t>
            </a:r>
            <a:r>
              <a:rPr kumimoji="1" lang="en-US" altLang="zh-CN" sz="1800" dirty="0"/>
              <a:t>(train)</a:t>
            </a:r>
          </a:p>
          <a:p>
            <a:r>
              <a:rPr kumimoji="1" lang="zh-CN" altLang="en-US" sz="1800" dirty="0"/>
              <a:t>测试模型：</a:t>
            </a:r>
            <a:r>
              <a:rPr kumimoji="1" lang="en-US" altLang="zh-CN" sz="1800" dirty="0"/>
              <a:t> labels = </a:t>
            </a:r>
            <a:r>
              <a:rPr kumimoji="1" lang="en-US" altLang="zh-CN" sz="1800" dirty="0" err="1"/>
              <a:t>classifier.classify_many</a:t>
            </a:r>
            <a:r>
              <a:rPr kumimoji="1" lang="en-US" altLang="zh-CN" sz="1800" dirty="0"/>
              <a:t>(test)</a:t>
            </a:r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得到分类的概率：</a:t>
            </a:r>
            <a:r>
              <a:rPr kumimoji="1" lang="en-US" altLang="zh-CN" sz="1800" dirty="0"/>
              <a:t> </a:t>
            </a:r>
            <a:r>
              <a:rPr kumimoji="1" lang="en-US" altLang="zh-CN" sz="1800" dirty="0" err="1"/>
              <a:t>probs</a:t>
            </a:r>
            <a:r>
              <a:rPr kumimoji="1" lang="en-US" altLang="zh-CN" sz="1800" dirty="0"/>
              <a:t> = </a:t>
            </a:r>
            <a:r>
              <a:rPr kumimoji="1" lang="en-US" altLang="zh-CN" sz="1800" dirty="0" err="1"/>
              <a:t>classifier.prob_classify_many</a:t>
            </a:r>
            <a:r>
              <a:rPr kumimoji="1" lang="en-US" altLang="zh-CN" sz="1800" dirty="0"/>
              <a:t>(test)</a:t>
            </a:r>
          </a:p>
          <a:p>
            <a:r>
              <a:rPr kumimoji="1" lang="zh-CN" altLang="en-US" sz="1800" dirty="0"/>
              <a:t>查看每一维特征的作用：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classifier.show_most_informative_features</a:t>
            </a:r>
            <a:r>
              <a:rPr lang="en-US" altLang="zh-CN" sz="1800" dirty="0"/>
              <a:t>()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46413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F63F8-4C5D-354B-8DAD-6509F499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98C23-70A4-7A42-9614-4116FCFED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NLTK</a:t>
            </a:r>
            <a:r>
              <a:rPr kumimoji="1" lang="zh-CN" altLang="en-US" dirty="0"/>
              <a:t>朴素贝叶斯进行分类实验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240FEE-91D6-F340-B1FE-8C3FCF11A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37" y="1199704"/>
            <a:ext cx="3430514" cy="37892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828B7B-1701-514B-A61B-F19225F9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188" y="1499349"/>
            <a:ext cx="4732721" cy="1594964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926445" y="3686629"/>
            <a:ext cx="3332019" cy="5678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代码运行与分析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733397A-6AA3-4CF6-BD28-9BCB702732BF}"/>
              </a:ext>
            </a:extLst>
          </p:cNvPr>
          <p:cNvSpPr/>
          <p:nvPr/>
        </p:nvSpPr>
        <p:spPr>
          <a:xfrm>
            <a:off x="4317101" y="1456566"/>
            <a:ext cx="4787808" cy="17284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76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0DE5CC8-868C-7F45-A8E0-2DF77A22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477" y="1470765"/>
            <a:ext cx="3952441" cy="2569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81C6F2-49C7-5C4E-8111-C72B7040D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33" y="1378528"/>
            <a:ext cx="3781740" cy="3542534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6E660529-8850-400E-BA88-10F2A72AE226}"/>
              </a:ext>
            </a:extLst>
          </p:cNvPr>
          <p:cNvSpPr/>
          <p:nvPr/>
        </p:nvSpPr>
        <p:spPr>
          <a:xfrm>
            <a:off x="7696052" y="1689590"/>
            <a:ext cx="1278082" cy="1237307"/>
          </a:xfrm>
          <a:prstGeom prst="irregularSeal1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ysClr val="windowText" lastClr="000000"/>
                </a:solidFill>
              </a:rPr>
              <a:t>创建字典</a:t>
            </a:r>
          </a:p>
        </p:txBody>
      </p:sp>
      <p:sp>
        <p:nvSpPr>
          <p:cNvPr id="11" name="爆炸形: 8 pt  10">
            <a:extLst>
              <a:ext uri="{FF2B5EF4-FFF2-40B4-BE49-F238E27FC236}">
                <a16:creationId xmlns:a16="http://schemas.microsoft.com/office/drawing/2014/main" id="{69C01266-D623-47FF-9B45-6C455CC13925}"/>
              </a:ext>
            </a:extLst>
          </p:cNvPr>
          <p:cNvSpPr/>
          <p:nvPr/>
        </p:nvSpPr>
        <p:spPr>
          <a:xfrm>
            <a:off x="7078100" y="3343448"/>
            <a:ext cx="2033154" cy="1731972"/>
          </a:xfrm>
          <a:prstGeom prst="irregularSeal1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，一个样本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(feature, label)</a:t>
            </a:r>
          </a:p>
          <a:p>
            <a:pPr algn="ctr"/>
            <a:r>
              <a:rPr lang="en-US" altLang="zh-CN" sz="11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，其中</a:t>
            </a:r>
            <a:r>
              <a:rPr lang="en-US" altLang="zh-CN" sz="1100" dirty="0">
                <a:solidFill>
                  <a:sysClr val="windowText" lastClr="000000"/>
                </a:solidFill>
              </a:rPr>
              <a:t>Feature</a:t>
            </a:r>
            <a:r>
              <a:rPr lang="zh-CN" altLang="en-US" sz="1100" dirty="0">
                <a:solidFill>
                  <a:sysClr val="windowText" lastClr="000000"/>
                </a:solidFill>
              </a:rPr>
              <a:t>是一个字典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3D40543-4BF2-A34B-BD29-51CF41173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kumimoji="1" lang="zh-CN" altLang="en-US" dirty="0"/>
              <a:t>文本二值分类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</p:spTree>
    <p:extLst>
      <p:ext uri="{BB962C8B-B14F-4D97-AF65-F5344CB8AC3E}">
        <p14:creationId xmlns:p14="http://schemas.microsoft.com/office/powerpoint/2010/main" val="33712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D773C-C5AC-C44A-9403-6ABC6269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40543-4BF2-A34B-BD29-51CF41173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结果评价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0431B3-788E-3D44-8CA0-E917E3F3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" y="1657087"/>
            <a:ext cx="4321720" cy="2523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E88307-50E1-7C49-B1DE-140BA9C04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90" y="2012932"/>
            <a:ext cx="4048991" cy="210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3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什么是情感分析？</a:t>
            </a:r>
            <a:endParaRPr lang="en-US" altLang="zh-CN" dirty="0"/>
          </a:p>
          <a:p>
            <a:pPr lvl="1"/>
            <a:r>
              <a:rPr lang="zh-CN" altLang="en-US" dirty="0"/>
              <a:t>情感分析是让计算机</a:t>
            </a:r>
            <a:r>
              <a:rPr lang="en-US" altLang="zh-CN" dirty="0"/>
              <a:t>……</a:t>
            </a:r>
            <a:r>
              <a:rPr lang="zh-CN" altLang="en-US" dirty="0">
                <a:solidFill>
                  <a:srgbClr val="C00000"/>
                </a:solidFill>
              </a:rPr>
              <a:t>识别人的情感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1" r="-153"/>
          <a:stretch/>
        </p:blipFill>
        <p:spPr>
          <a:xfrm>
            <a:off x="1503791" y="1790362"/>
            <a:ext cx="3271694" cy="2899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20199" y="2326838"/>
            <a:ext cx="3221887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spcAft>
                <a:spcPts val="900"/>
              </a:spcAft>
              <a:buFont typeface="Arial" charset="0"/>
              <a:buChar char="•"/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Sentiment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Analysis</a:t>
            </a:r>
            <a:endParaRPr lang="en-US" altLang="zh-CN" dirty="0">
              <a:latin typeface="STZhongsong" charset="-122"/>
              <a:ea typeface="STZhongsong" charset="-122"/>
              <a:cs typeface="STZhongsong" charset="-122"/>
            </a:endParaRPr>
          </a:p>
          <a:p>
            <a:pPr marL="257175" indent="-257175" algn="just">
              <a:spcAft>
                <a:spcPts val="900"/>
              </a:spcAft>
              <a:buFont typeface="Arial" charset="0"/>
              <a:buChar char="•"/>
            </a:pPr>
            <a:r>
              <a:rPr lang="zh-CN" altLang="en-US" dirty="0">
                <a:latin typeface="STZhongsong" charset="-122"/>
                <a:ea typeface="STZhongsong" charset="-122"/>
                <a:cs typeface="STZhongsong" charset="-122"/>
              </a:rPr>
              <a:t>对带有情感色彩的主观性文本进行分析、处理、归纳和推理</a:t>
            </a:r>
            <a:endParaRPr lang="en-US" altLang="zh-CN" dirty="0">
              <a:latin typeface="STZhongsong" charset="-122"/>
              <a:ea typeface="STZhongsong" charset="-122"/>
              <a:cs typeface="STZhongsong" charset="-122"/>
            </a:endParaRPr>
          </a:p>
          <a:p>
            <a:pPr marL="257175" indent="-257175" algn="just">
              <a:spcAft>
                <a:spcPts val="900"/>
              </a:spcAft>
              <a:buFont typeface="Arial" charset="0"/>
              <a:buChar char="•"/>
            </a:pPr>
            <a:r>
              <a:rPr lang="zh-CN" altLang="en-US" dirty="0">
                <a:latin typeface="STZhongsong" charset="-122"/>
                <a:ea typeface="STZhongsong" charset="-122"/>
                <a:cs typeface="STZhongsong" charset="-122"/>
              </a:rPr>
              <a:t>最后得出文本的二元化或者多元化极性分类</a:t>
            </a:r>
            <a:endParaRPr lang="en-US" dirty="0"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23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4E89F-9C55-1B4D-83D4-D7B5D482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B0AD65-C87E-F947-A414-5F08C3CB8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哪些单词对分类最有意义？</a:t>
            </a: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7C451C-1B12-1F40-B3F8-F3E23EEE9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31" y="1611726"/>
            <a:ext cx="6007688" cy="3116138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729B0DD-FC1C-47A7-9684-FDF7F63FEC7C}"/>
              </a:ext>
            </a:extLst>
          </p:cNvPr>
          <p:cNvSpPr/>
          <p:nvPr/>
        </p:nvSpPr>
        <p:spPr>
          <a:xfrm>
            <a:off x="2310246" y="2725882"/>
            <a:ext cx="1749136" cy="22756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10246" y="1181719"/>
            <a:ext cx="418005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NBC.show_most_informative_features</a:t>
            </a:r>
            <a:r>
              <a:rPr kumimoji="1" lang="en-US" altLang="zh-CN" dirty="0"/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14989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1A0F7-049E-8A4B-A2EF-EEC1515F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0EBA3E-DC14-DF42-AACE-21588E5ED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SVM</a:t>
            </a:r>
            <a:r>
              <a:rPr kumimoji="1" lang="zh-CN" altLang="en-US" dirty="0"/>
              <a:t>进行文本分类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AE1E08-C56D-6348-B505-FB3D9464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57" y="2191424"/>
            <a:ext cx="6475686" cy="17606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66936" y="1614692"/>
            <a:ext cx="347761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kumimoji="1" lang="en-US" altLang="zh-CN" dirty="0"/>
              <a:t>from </a:t>
            </a:r>
            <a:r>
              <a:rPr kumimoji="1" lang="en-US" altLang="zh-CN" dirty="0" err="1"/>
              <a:t>sklearn.svm</a:t>
            </a:r>
            <a:r>
              <a:rPr kumimoji="1" lang="en-US" altLang="zh-CN" dirty="0"/>
              <a:t> import </a:t>
            </a:r>
            <a:r>
              <a:rPr kumimoji="1" lang="en-US" altLang="zh-CN" dirty="0" err="1"/>
              <a:t>LinearSVC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25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8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中文文本分类实践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97" y="2320290"/>
            <a:ext cx="656196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中文文本分类实践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装载数据集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0" y="1674495"/>
            <a:ext cx="786816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0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</a:t>
            </a:r>
            <a:r>
              <a:rPr lang="zh-CN" altLang="en-US" dirty="0"/>
              <a:t>数据预处理</a:t>
            </a:r>
            <a:endParaRPr lang="en-US" altLang="zh-CN" dirty="0"/>
          </a:p>
          <a:p>
            <a:pPr lvl="1"/>
            <a:r>
              <a:rPr lang="zh-CN" altLang="en-US" dirty="0"/>
              <a:t>根据</a:t>
            </a:r>
            <a:r>
              <a:rPr lang="en-US" altLang="zh-CN" dirty="0"/>
              <a:t>star</a:t>
            </a:r>
            <a:r>
              <a:rPr lang="zh-CN" altLang="en-US" dirty="0"/>
              <a:t>属性设置</a:t>
            </a:r>
            <a:r>
              <a:rPr lang="en-US" altLang="zh-CN" dirty="0"/>
              <a:t>sentiment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2"/>
            <a:r>
              <a:rPr lang="en-US" altLang="zh-CN" dirty="0"/>
              <a:t>3</a:t>
            </a:r>
            <a:r>
              <a:rPr lang="zh-CN" altLang="en-US" dirty="0"/>
              <a:t>星以上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positive</a:t>
            </a:r>
            <a:r>
              <a:rPr lang="zh-CN" altLang="en-US" dirty="0">
                <a:sym typeface="Wingdings"/>
              </a:rPr>
              <a:t> ；</a:t>
            </a:r>
            <a:r>
              <a:rPr lang="en-US" altLang="zh-CN" dirty="0">
                <a:sym typeface="Wingdings"/>
              </a:rPr>
              <a:t>3</a:t>
            </a:r>
            <a:r>
              <a:rPr lang="zh-CN" altLang="en-US" dirty="0">
                <a:sym typeface="Wingdings"/>
              </a:rPr>
              <a:t>星及以下  </a:t>
            </a:r>
            <a:r>
              <a:rPr lang="en-US" altLang="zh-CN" dirty="0">
                <a:sym typeface="Wingdings"/>
              </a:rPr>
              <a:t>negative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62" y="1968500"/>
            <a:ext cx="4743622" cy="23558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24790" y="2651760"/>
            <a:ext cx="2304324" cy="8752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这步不用做，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已经进行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0/1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标注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5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中文文本分类实践</a:t>
            </a:r>
            <a:endParaRPr kumimoji="1" lang="en-US" altLang="zh-CN" dirty="0"/>
          </a:p>
          <a:p>
            <a:pPr lvl="1"/>
            <a:r>
              <a:rPr lang="en-US" altLang="zh-CN" dirty="0" err="1"/>
              <a:t>SnowNLP</a:t>
            </a:r>
            <a:r>
              <a:rPr lang="zh-CN" altLang="en-US" dirty="0"/>
              <a:t>库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12" y="1634986"/>
            <a:ext cx="495557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8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中文文本分类实践</a:t>
            </a:r>
            <a:endParaRPr kumimoji="1" lang="en-US" altLang="zh-CN" dirty="0"/>
          </a:p>
          <a:p>
            <a:pPr lvl="1"/>
            <a:r>
              <a:rPr lang="zh-CN" altLang="en-US" dirty="0"/>
              <a:t>小白版情感分析：</a:t>
            </a:r>
            <a:r>
              <a:rPr lang="en-US" altLang="zh-CN" dirty="0" err="1"/>
              <a:t>SnowNLP</a:t>
            </a:r>
            <a:r>
              <a:rPr lang="zh-CN" altLang="en-US" dirty="0"/>
              <a:t>库</a:t>
            </a:r>
            <a:endParaRPr kumimoji="1" lang="en-US" altLang="zh-CN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069" y="1573529"/>
            <a:ext cx="5263370" cy="326777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800" y="3256672"/>
            <a:ext cx="252349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使用</a:t>
            </a:r>
            <a:r>
              <a:rPr lang="en-US" altLang="zh-CN" sz="1600" dirty="0" err="1"/>
              <a:t>SnowNLP</a:t>
            </a:r>
            <a:r>
              <a:rPr lang="zh-CN" altLang="en-US" sz="1600" dirty="0"/>
              <a:t>库的优缺点</a:t>
            </a:r>
            <a:endParaRPr lang="en-US" altLang="zh-CN" sz="1600" dirty="0"/>
          </a:p>
          <a:p>
            <a:r>
              <a:rPr lang="zh-CN" altLang="en-US" sz="1600" dirty="0"/>
              <a:t>优点：简单方便</a:t>
            </a:r>
            <a:endParaRPr lang="en-US" altLang="zh-CN" sz="1600" dirty="0"/>
          </a:p>
          <a:p>
            <a:r>
              <a:rPr lang="zh-CN" altLang="en-US" sz="1600" dirty="0"/>
              <a:t>缺点：准确率低</a:t>
            </a:r>
            <a:endParaRPr lang="en-US" altLang="zh-CN" sz="1600" dirty="0"/>
          </a:p>
        </p:txBody>
      </p:sp>
      <p:sp>
        <p:nvSpPr>
          <p:cNvPr id="7" name="圆角矩形 6"/>
          <p:cNvSpPr/>
          <p:nvPr/>
        </p:nvSpPr>
        <p:spPr>
          <a:xfrm>
            <a:off x="7459980" y="4292600"/>
            <a:ext cx="689610" cy="5803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7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中文文本分类实践</a:t>
            </a:r>
            <a:endParaRPr kumimoji="1"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jieba</a:t>
            </a:r>
            <a:r>
              <a:rPr lang="zh-CN" altLang="en-US" dirty="0"/>
              <a:t>分词进行简单分词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1" y="1765935"/>
            <a:ext cx="760082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中文文本分类实践</a:t>
            </a:r>
            <a:endParaRPr kumimoji="1" lang="en-US" altLang="zh-CN" dirty="0"/>
          </a:p>
          <a:p>
            <a:pPr lvl="1"/>
            <a:r>
              <a:rPr lang="zh-CN" altLang="en-US" dirty="0"/>
              <a:t>划分数据集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" y="2303145"/>
            <a:ext cx="719583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9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案例：商品评论情感分析</a:t>
            </a:r>
            <a:endParaRPr kumimoji="1" lang="en-US" altLang="zh-CN" dirty="0"/>
          </a:p>
        </p:txBody>
      </p:sp>
      <p:pic>
        <p:nvPicPr>
          <p:cNvPr id="4" name="Content Placeholder 5" descr="googleproductsearch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6" y="1554536"/>
            <a:ext cx="5624513" cy="29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8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中文文本分类实践</a:t>
            </a:r>
            <a:endParaRPr kumimoji="1" lang="en-US" altLang="zh-CN" dirty="0"/>
          </a:p>
          <a:p>
            <a:pPr lvl="1"/>
            <a:r>
              <a:rPr lang="en-US" altLang="zh-CN" dirty="0"/>
              <a:t>Stop words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902" y="704850"/>
            <a:ext cx="4742498" cy="30873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42" y="3906548"/>
            <a:ext cx="471965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中文文本分类实践</a:t>
            </a:r>
            <a:endParaRPr kumimoji="1" lang="en-US" altLang="zh-CN" dirty="0"/>
          </a:p>
          <a:p>
            <a:pPr lvl="1"/>
            <a:r>
              <a:rPr lang="zh-CN" altLang="en-US" dirty="0"/>
              <a:t>特征提取器</a:t>
            </a:r>
            <a:r>
              <a:rPr lang="en-US" altLang="zh-CN" dirty="0"/>
              <a:t>Count Vectorizer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38" y="1975394"/>
            <a:ext cx="665239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6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中文文本分类实践</a:t>
            </a:r>
            <a:endParaRPr kumimoji="1" lang="en-US" altLang="zh-CN" dirty="0"/>
          </a:p>
          <a:p>
            <a:pPr lvl="1"/>
            <a:r>
              <a:rPr lang="zh-CN" altLang="en-US" dirty="0"/>
              <a:t>提取特征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1077277"/>
            <a:ext cx="5622659" cy="7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12" y="1945957"/>
            <a:ext cx="4939275" cy="7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2" y="2991053"/>
            <a:ext cx="738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中文文本分类实践</a:t>
            </a:r>
            <a:endParaRPr kumimoji="1" lang="en-US" altLang="zh-CN" dirty="0"/>
          </a:p>
          <a:p>
            <a:pPr lvl="1"/>
            <a:r>
              <a:rPr lang="zh-CN" altLang="en-US" dirty="0"/>
              <a:t>训练集和测试集的效果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30" y="1636796"/>
            <a:ext cx="441850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1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中文文本分类实践</a:t>
            </a:r>
            <a:endParaRPr kumimoji="1" lang="en-US" altLang="zh-CN" dirty="0"/>
          </a:p>
          <a:p>
            <a:pPr lvl="1"/>
            <a:r>
              <a:rPr lang="zh-CN" altLang="en-US" dirty="0"/>
              <a:t>单文档验证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88" y="1876150"/>
            <a:ext cx="5914795" cy="2880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6B1B64AD-D186-4CC5-843E-4FFE49209582}"/>
              </a:ext>
            </a:extLst>
          </p:cNvPr>
          <p:cNvSpPr/>
          <p:nvPr/>
        </p:nvSpPr>
        <p:spPr>
          <a:xfrm>
            <a:off x="2743200" y="4412343"/>
            <a:ext cx="689429" cy="3438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86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0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F1CE-0EC9-5B4B-A393-10B52179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垃圾短信文本分类练习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0D335-BC56-FE42-9BBE-DB95E803B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8738"/>
            <a:ext cx="4315691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要求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1.</a:t>
            </a:r>
            <a:r>
              <a:rPr kumimoji="1" lang="zh-CN" altLang="en-US" dirty="0"/>
              <a:t> 基于</a:t>
            </a:r>
            <a:r>
              <a:rPr kumimoji="1" lang="en-US" altLang="zh-CN" dirty="0"/>
              <a:t>NLTK</a:t>
            </a:r>
            <a:r>
              <a:rPr kumimoji="1" lang="zh-CN" altLang="en-US" dirty="0"/>
              <a:t>中的朴素贝叶斯对短信数据进行分类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数据处理（中文分词）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特征抽取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模型训练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模型评价</a:t>
            </a:r>
            <a:endParaRPr kumimoji="1" lang="en-US" altLang="zh-CN" sz="1800" dirty="0"/>
          </a:p>
          <a:p>
            <a:pPr lvl="1"/>
            <a:r>
              <a:rPr kumimoji="1" lang="en-US" altLang="zh-CN" dirty="0"/>
              <a:t>2.</a:t>
            </a:r>
            <a:r>
              <a:rPr kumimoji="1" lang="zh-CN" altLang="en-US" dirty="0"/>
              <a:t> 考虑优化特征，</a:t>
            </a:r>
            <a:r>
              <a:rPr kumimoji="1" lang="zh-CN" altLang="en-US" dirty="0">
                <a:solidFill>
                  <a:srgbClr val="C00000"/>
                </a:solidFill>
              </a:rPr>
              <a:t>如：去除停用词等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3.</a:t>
            </a:r>
            <a:r>
              <a:rPr kumimoji="1" lang="zh-CN" altLang="en-US" dirty="0"/>
              <a:t> 提交对比报告</a:t>
            </a:r>
            <a:endParaRPr kumimoji="1"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1FB6FFD-4A87-7E4B-9714-2E2168285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635198"/>
              </p:ext>
            </p:extLst>
          </p:nvPr>
        </p:nvGraphicFramePr>
        <p:xfrm>
          <a:off x="4986124" y="1096783"/>
          <a:ext cx="3950058" cy="3400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3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6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标签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短信内容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商业秘密的秘密性那是维系其商业价值和垄断地位的前提条件之一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南口阿玛施新春第一批限量春装到店啦 春暖花开淑女裙、冰蓝色公主衫气质粉小西装、冰丝女王长半裙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带给我们大常州一场壮观的视觉盛宴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有原因不明的泌尿系统结石等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年从盐城拉回来的麻麻的嫁妆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感谢致电杭州萧山全金釜韩国烧烤店，本店位于金城路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号。韩式烧烤等，价格实惠、欢迎惠顾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【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全金釜韩国烧烤店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】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4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这款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UVe</a:t>
                      </a:r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智能杀菌机器人是扫地机的最佳伴侣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一次价值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元王牌项目；可充值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元店内项目卡一张；可以参与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动好生活百分百抽奖机会一次！预约电话：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xxxxxxxxxxx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1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此类皮肤特别容易招惹粉刺、黑头等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长期诚信在本市作各类资格职称（以及印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章、牌、 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等。祥：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李伟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36" marR="3636" marT="3636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13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F63F8-4C5D-354B-8DAD-6509F499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98C23-70A4-7A42-9614-4116FCFED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参考资料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垃圾短信分类</a:t>
            </a:r>
          </a:p>
          <a:p>
            <a:pPr lvl="1"/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blog.csdn.net/qq_38525781/article/details/86599089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垃圾短信分类器</a:t>
            </a:r>
          </a:p>
          <a:p>
            <a:pPr lvl="1"/>
            <a:r>
              <a:rPr kumimoji="1" lang="en-US" altLang="zh-CN" dirty="0">
                <a:hlinkClick r:id="rId3"/>
              </a:rPr>
              <a:t>https://</a:t>
            </a:r>
            <a:r>
              <a:rPr kumimoji="1" lang="en-US" altLang="zh-CN" dirty="0" smtClean="0">
                <a:hlinkClick r:id="rId3"/>
              </a:rPr>
              <a:t>github.com/hrwhisper/SpamMessage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7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39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、文本分类，与形式化定义？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、基于朴素贝叶斯分类器的文本分类</a:t>
            </a:r>
            <a:r>
              <a:rPr kumimoji="1" lang="en-US" altLang="zh-CN" dirty="0"/>
              <a:t>?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、条件独立假设？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、文本分类实例？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644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案例：饭店评论情感分析</a:t>
            </a:r>
            <a:endParaRPr kumimoji="1" lang="en-US" altLang="zh-CN" dirty="0"/>
          </a:p>
        </p:txBody>
      </p:sp>
      <p:graphicFrame>
        <p:nvGraphicFramePr>
          <p:cNvPr id="4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21835"/>
              </p:ext>
            </p:extLst>
          </p:nvPr>
        </p:nvGraphicFramePr>
        <p:xfrm>
          <a:off x="1621183" y="1225969"/>
          <a:ext cx="5777066" cy="377677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11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7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tx1"/>
                          </a:solidFill>
                        </a:rPr>
                        <a:t>评论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tx1"/>
                          </a:solidFill>
                        </a:rPr>
                        <a:t>打分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口味：不知道是我口高了，还是这家真不怎么样。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我感觉口味确实很一般很一般。上菜相当快，我敢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dirty="0">
                          <a:effectLst/>
                        </a:rPr>
                        <a:t>2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effectLst/>
                        </a:rPr>
                        <a:t>菜品丰富质量好，服务也不错！很喜欢！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8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说真的，不晓得有人排队的理由，香精香精香精香精，拜拜！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dirty="0">
                          <a:effectLst/>
                        </a:rPr>
                        <a:t>2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菜量实惠，上菜还算比较快，疙瘩汤喝出了秋日的暖意，烧茄子吃出了大阪烧的味道，想吃土豆片也是口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先说我算是娜娜家风荷园开业就一直在这里吃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每次出去回来总想吃一回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有时觉得外面的西式简餐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哎，冲着推荐来的，后悔死了，上菜巨慢不说，服务态度还超级差，东西咸的要死，而且普遍的贵，谁来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33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dirty="0">
                          <a:effectLst/>
                        </a:rPr>
                        <a:t>超级差评</a:t>
                      </a:r>
                      <a:r>
                        <a:rPr lang="en-US" altLang="zh-CN" sz="1400" dirty="0">
                          <a:effectLst/>
                        </a:rPr>
                        <a:t>????</a:t>
                      </a:r>
                      <a:r>
                        <a:rPr lang="zh-CN" altLang="en-US" sz="1400" dirty="0">
                          <a:effectLst/>
                        </a:rPr>
                        <a:t>上菜慢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服务态度超级差、先把汤上来喝饱了</a:t>
                      </a:r>
                      <a:r>
                        <a:rPr lang="en-US" altLang="zh-CN" sz="1400" dirty="0">
                          <a:effectLst/>
                        </a:rPr>
                        <a:t>??</a:t>
                      </a:r>
                      <a:r>
                        <a:rPr lang="zh-CN" altLang="en-US" sz="1400" dirty="0">
                          <a:effectLst/>
                        </a:rPr>
                        <a:t>完事菜就上了一个，找服务员催半</a:t>
                      </a:r>
                      <a:r>
                        <a:rPr lang="en-US" altLang="zh-CN" sz="1400" dirty="0">
                          <a:effectLst/>
                        </a:rPr>
                        <a:t>...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</a:t>
                      </a:r>
                    </a:p>
                  </a:txBody>
                  <a:tcPr marL="13795" marR="13795" marT="6898" marB="6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14" y="2360181"/>
            <a:ext cx="691586" cy="6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4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案例：微博情感分析</a:t>
            </a:r>
            <a:endParaRPr kumimoji="1" lang="en-US" altLang="zh-CN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04" y="1341843"/>
            <a:ext cx="4950465" cy="25723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66090" y="4109819"/>
            <a:ext cx="576529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北航的先进网络分析研究小组</a:t>
            </a:r>
            <a:r>
              <a:rPr lang="en-US" altLang="zh-CN" dirty="0"/>
              <a:t>(GANA)</a:t>
            </a:r>
            <a:r>
              <a:rPr lang="zh-CN" altLang="en-US" dirty="0"/>
              <a:t> 对收集到的</a:t>
            </a:r>
            <a:r>
              <a:rPr lang="en-US" altLang="zh-CN" dirty="0"/>
              <a:t>2011</a:t>
            </a:r>
            <a:r>
              <a:rPr lang="zh-CN" altLang="en-US" dirty="0"/>
              <a:t>年的近</a:t>
            </a:r>
            <a:r>
              <a:rPr lang="en-US" altLang="zh-CN" dirty="0"/>
              <a:t>7000</a:t>
            </a:r>
            <a:r>
              <a:rPr lang="zh-CN" altLang="en-US" dirty="0"/>
              <a:t>万条微博进行情感分析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779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6680</TotalTime>
  <Words>3359</Words>
  <Application>Microsoft Office PowerPoint</Application>
  <PresentationFormat>全屏显示(16:9)</PresentationFormat>
  <Paragraphs>646</Paragraphs>
  <Slides>79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2" baseType="lpstr">
      <vt:lpstr>-apple-system</vt:lpstr>
      <vt:lpstr>Mangal</vt:lpstr>
      <vt:lpstr>STZhongsong</vt:lpstr>
      <vt:lpstr>楷体</vt:lpstr>
      <vt:lpstr>宋体</vt:lpstr>
      <vt:lpstr>微软雅黑</vt:lpstr>
      <vt:lpstr>Arial</vt:lpstr>
      <vt:lpstr>Calibri</vt:lpstr>
      <vt:lpstr>Cambria Math</vt:lpstr>
      <vt:lpstr>Times</vt:lpstr>
      <vt:lpstr>Times New Roman</vt:lpstr>
      <vt:lpstr>Wingdings</vt:lpstr>
      <vt:lpstr>清风素材 https://12sc.taobao.com/</vt:lpstr>
      <vt:lpstr>PowerPoint 演示文稿</vt:lpstr>
      <vt:lpstr>文本模块涉及的内容</vt:lpstr>
      <vt:lpstr>PowerPoint 演示文稿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pause</vt:lpstr>
      <vt:lpstr>文本分类</vt:lpstr>
      <vt:lpstr>文本分类</vt:lpstr>
      <vt:lpstr>文本分类</vt:lpstr>
      <vt:lpstr>文本分类</vt:lpstr>
      <vt:lpstr>pause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文本分析</vt:lpstr>
      <vt:lpstr>文本分析</vt:lpstr>
      <vt:lpstr>文本分析</vt:lpstr>
      <vt:lpstr>文本分析</vt:lpstr>
      <vt:lpstr>文本分析</vt:lpstr>
      <vt:lpstr>pause</vt:lpstr>
      <vt:lpstr>文本分析</vt:lpstr>
      <vt:lpstr>文本分析</vt:lpstr>
      <vt:lpstr>文本分析</vt:lpstr>
      <vt:lpstr>文本分析</vt:lpstr>
      <vt:lpstr>文本分析</vt:lpstr>
      <vt:lpstr>pause</vt:lpstr>
      <vt:lpstr>文本分类</vt:lpstr>
      <vt:lpstr>文本分类</vt:lpstr>
      <vt:lpstr>通过log把乘法变成加法</vt:lpstr>
      <vt:lpstr>朴素贝叶斯时间复杂度</vt:lpstr>
      <vt:lpstr>pause</vt:lpstr>
      <vt:lpstr>文本分类</vt:lpstr>
      <vt:lpstr>文本分类</vt:lpstr>
      <vt:lpstr>文本分类</vt:lpstr>
      <vt:lpstr>文本分类</vt:lpstr>
      <vt:lpstr>pause</vt:lpstr>
      <vt:lpstr>文本分类</vt:lpstr>
      <vt:lpstr>文本分类</vt:lpstr>
      <vt:lpstr>文本分类</vt:lpstr>
      <vt:lpstr>监督学习模型训练使用流程</vt:lpstr>
      <vt:lpstr>使用说明</vt:lpstr>
      <vt:lpstr>文本分类</vt:lpstr>
      <vt:lpstr>pause</vt:lpstr>
      <vt:lpstr>文本分类</vt:lpstr>
      <vt:lpstr>文本分析</vt:lpstr>
      <vt:lpstr>文本分类</vt:lpstr>
      <vt:lpstr>文本分类</vt:lpstr>
      <vt:lpstr>pause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文本分类</vt:lpstr>
      <vt:lpstr>pause</vt:lpstr>
      <vt:lpstr>垃圾短信文本分类练习</vt:lpstr>
      <vt:lpstr>文本分类</vt:lpstr>
      <vt:lpstr>pause</vt:lpstr>
      <vt:lpstr>思考题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331</cp:revision>
  <cp:lastPrinted>2020-03-27T09:34:47Z</cp:lastPrinted>
  <dcterms:created xsi:type="dcterms:W3CDTF">2015-01-23T04:02:45Z</dcterms:created>
  <dcterms:modified xsi:type="dcterms:W3CDTF">2024-09-05T05:21:36Z</dcterms:modified>
  <cp:category/>
  <cp:contentStatus>12sc.taobao.com</cp:contentStatus>
</cp:coreProperties>
</file>